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76" d="100"/>
          <a:sy n="76" d="100"/>
        </p:scale>
        <p:origin x="172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tif>
</file>

<file path=ppt/media/image2.tif>
</file>

<file path=ppt/media/image3.png>
</file>

<file path=ppt/media/image4.png>
</file>

<file path=ppt/media/image5.png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3" name="Shape 20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f22, sec 1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21" name="Shape 32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f22 sec 2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Shape 45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0" name="Shape 46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s22: LEC 01, 02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21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21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21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21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21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22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23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tree.html#complexity" TargetMode="External"/><Relationship Id="rId2" Type="http://schemas.openxmlformats.org/officeDocument/2006/relationships/hyperlink" Target="https://scikit-learn.org/stable/modules/linear_model.html#ordinary-least-squares-complexity" TargetMode="Externa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20] Complexity + Big O"/>
          <p:cNvSpPr txBox="1">
            <a:spLocks noGrp="1"/>
          </p:cNvSpPr>
          <p:nvPr>
            <p:ph type="ctrTitle"/>
          </p:nvPr>
        </p:nvSpPr>
        <p:spPr>
          <a:xfrm>
            <a:off x="210740" y="2146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 sz="73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[320] Complexity + Big O</a:t>
            </a:r>
          </a:p>
        </p:txBody>
      </p:sp>
      <p:sp>
        <p:nvSpPr>
          <p:cNvPr id="120" name="Tyler Caraza-Harter"/>
          <p:cNvSpPr txBox="1">
            <a:spLocks noGrp="1"/>
          </p:cNvSpPr>
          <p:nvPr>
            <p:ph type="subTitle" sz="quarter" idx="1"/>
          </p:nvPr>
        </p:nvSpPr>
        <p:spPr>
          <a:xfrm>
            <a:off x="1270000" y="6146800"/>
            <a:ext cx="10464800" cy="113030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>
              <a:defRPr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rPr lang="en-US" sz="4000" dirty="0">
                <a:latin typeface="Gill Sans"/>
              </a:rPr>
              <a:t>Department of </a:t>
            </a:r>
            <a:r>
              <a:rPr lang="en-US" sz="4000">
                <a:latin typeface="Gill Sans"/>
              </a:rPr>
              <a:t>Computer Sciences</a:t>
            </a:r>
            <a:endParaRPr lang="en-US" sz="4000" dirty="0">
              <a:latin typeface="Gill Sans"/>
            </a:endParaRPr>
          </a:p>
          <a:p>
            <a:r>
              <a:rPr lang="en-US" sz="4000" dirty="0">
                <a:latin typeface="Gill Sans"/>
              </a:rPr>
              <a:t>University of Wisconsin-Madison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hings that affect performance (total time to run):…"/>
          <p:cNvSpPr txBox="1">
            <a:spLocks noGrp="1"/>
          </p:cNvSpPr>
          <p:nvPr>
            <p:ph type="body" idx="1"/>
          </p:nvPr>
        </p:nvSpPr>
        <p:spPr>
          <a:xfrm>
            <a:off x="952500" y="1968896"/>
            <a:ext cx="11099800" cy="492048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Things that affect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performance </a:t>
            </a:r>
            <a:r>
              <a:t>(total time to run):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speed of the computer (CPU, etc)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speed of Python (quality+efficiency of interpretation)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algorithm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:</a:t>
            </a:r>
            <a:r>
              <a:t> strategy for solving the problem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input size:</a:t>
            </a:r>
            <a:r>
              <a:t> how much data do we have?</a:t>
            </a:r>
          </a:p>
        </p:txBody>
      </p:sp>
      <p:sp>
        <p:nvSpPr>
          <p:cNvPr id="176" name="Performance vs. Complexit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Performance vs. Complexity</a:t>
            </a:r>
          </a:p>
        </p:txBody>
      </p:sp>
      <p:sp>
        <p:nvSpPr>
          <p:cNvPr id="177" name="Callout"/>
          <p:cNvSpPr/>
          <p:nvPr/>
        </p:nvSpPr>
        <p:spPr>
          <a:xfrm>
            <a:off x="802763" y="4993147"/>
            <a:ext cx="8465741" cy="30007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31" y="0"/>
                </a:moveTo>
                <a:cubicBezTo>
                  <a:pt x="103" y="0"/>
                  <a:pt x="0" y="291"/>
                  <a:pt x="0" y="651"/>
                </a:cubicBezTo>
                <a:lnTo>
                  <a:pt x="0" y="12398"/>
                </a:lnTo>
                <a:cubicBezTo>
                  <a:pt x="0" y="12759"/>
                  <a:pt x="103" y="13050"/>
                  <a:pt x="231" y="13050"/>
                </a:cubicBezTo>
                <a:lnTo>
                  <a:pt x="3186" y="13050"/>
                </a:lnTo>
                <a:lnTo>
                  <a:pt x="3648" y="21600"/>
                </a:lnTo>
                <a:lnTo>
                  <a:pt x="4110" y="13050"/>
                </a:lnTo>
                <a:lnTo>
                  <a:pt x="21369" y="13050"/>
                </a:lnTo>
                <a:cubicBezTo>
                  <a:pt x="21497" y="13050"/>
                  <a:pt x="21600" y="12759"/>
                  <a:pt x="21600" y="12398"/>
                </a:cubicBezTo>
                <a:lnTo>
                  <a:pt x="21600" y="651"/>
                </a:lnTo>
                <a:cubicBezTo>
                  <a:pt x="21600" y="291"/>
                  <a:pt x="21497" y="0"/>
                  <a:pt x="21369" y="0"/>
                </a:cubicBezTo>
                <a:lnTo>
                  <a:pt x="231" y="0"/>
                </a:lnTo>
                <a:close/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8" name="complexity analysis: how many steps must the algorithm perform, as a function of input size?"/>
          <p:cNvSpPr txBox="1"/>
          <p:nvPr/>
        </p:nvSpPr>
        <p:spPr>
          <a:xfrm>
            <a:off x="1348435" y="7980153"/>
            <a:ext cx="7010179" cy="91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800" b="0"/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complexity analysis:</a:t>
            </a:r>
            <a:r>
              <a:t>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how many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steps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must the algorithm perform, as a function of input size?</a:t>
            </a:r>
          </a:p>
        </p:txBody>
      </p:sp>
      <p:sp>
        <p:nvSpPr>
          <p:cNvPr id="181" name="Connection Line"/>
          <p:cNvSpPr/>
          <p:nvPr/>
        </p:nvSpPr>
        <p:spPr>
          <a:xfrm>
            <a:off x="6234451" y="7373030"/>
            <a:ext cx="1108416" cy="718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2808" y="7929"/>
                  <a:pt x="10008" y="729"/>
                  <a:pt x="21600" y="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80" name="what is this?"/>
          <p:cNvSpPr txBox="1"/>
          <p:nvPr/>
        </p:nvSpPr>
        <p:spPr>
          <a:xfrm>
            <a:off x="7449187" y="7093644"/>
            <a:ext cx="411448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this?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Outline"/>
          <p:cNvSpPr txBox="1">
            <a:spLocks noGrp="1"/>
          </p:cNvSpPr>
          <p:nvPr>
            <p:ph type="title"/>
          </p:nvPr>
        </p:nvSpPr>
        <p:spPr>
          <a:xfrm>
            <a:off x="2310432" y="131252"/>
            <a:ext cx="8383936" cy="2404496"/>
          </a:xfrm>
          <a:prstGeom prst="rect">
            <a:avLst/>
          </a:prstGeom>
        </p:spPr>
        <p:txBody>
          <a:bodyPr/>
          <a:lstStyle>
            <a:lvl1pPr>
              <a:defRPr sz="64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Outline</a:t>
            </a:r>
          </a:p>
        </p:txBody>
      </p:sp>
      <p:sp>
        <p:nvSpPr>
          <p:cNvPr id="184" name="Performance and Complexity…"/>
          <p:cNvSpPr txBox="1"/>
          <p:nvPr/>
        </p:nvSpPr>
        <p:spPr>
          <a:xfrm>
            <a:off x="1616876" y="2755098"/>
            <a:ext cx="9594990" cy="5851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Performance and Complexity</a:t>
            </a:r>
          </a:p>
          <a:p>
            <a:pPr algn="l">
              <a:spcBef>
                <a:spcPts val="1600"/>
              </a:spcBef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What is a step?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Counting Executed Steps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functions/curves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algorithms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sp>
        <p:nvSpPr>
          <p:cNvPr id="187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188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pic>
        <p:nvPicPr>
          <p:cNvPr id="18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669" y="4067248"/>
            <a:ext cx="5345462" cy="4553219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STEP"/>
          <p:cNvSpPr txBox="1"/>
          <p:nvPr/>
        </p:nvSpPr>
        <p:spPr>
          <a:xfrm>
            <a:off x="2859759" y="50377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1" name="STEP"/>
          <p:cNvSpPr txBox="1"/>
          <p:nvPr/>
        </p:nvSpPr>
        <p:spPr>
          <a:xfrm>
            <a:off x="2859759" y="54568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2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3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4" name="STEP"/>
          <p:cNvSpPr txBox="1"/>
          <p:nvPr/>
        </p:nvSpPr>
        <p:spPr>
          <a:xfrm>
            <a:off x="2859759" y="67550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5" name="STEP"/>
          <p:cNvSpPr txBox="1"/>
          <p:nvPr/>
        </p:nvSpPr>
        <p:spPr>
          <a:xfrm>
            <a:off x="2859759" y="72249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6" name="STEP"/>
          <p:cNvSpPr txBox="1"/>
          <p:nvPr/>
        </p:nvSpPr>
        <p:spPr>
          <a:xfrm>
            <a:off x="2859759" y="7669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7" name="STEP"/>
          <p:cNvSpPr txBox="1"/>
          <p:nvPr/>
        </p:nvSpPr>
        <p:spPr>
          <a:xfrm>
            <a:off x="2859759" y="8126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198" name="input size is length of this list"/>
          <p:cNvSpPr txBox="1"/>
          <p:nvPr/>
        </p:nvSpPr>
        <p:spPr>
          <a:xfrm>
            <a:off x="8130332" y="3215074"/>
            <a:ext cx="367322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input size is length of this list</a:t>
            </a:r>
          </a:p>
        </p:txBody>
      </p:sp>
      <p:sp>
        <p:nvSpPr>
          <p:cNvPr id="201" name="Connection Line"/>
          <p:cNvSpPr/>
          <p:nvPr/>
        </p:nvSpPr>
        <p:spPr>
          <a:xfrm>
            <a:off x="7065912" y="3452589"/>
            <a:ext cx="967266" cy="5641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5916" y="8495"/>
                  <a:pt x="13116" y="1295"/>
                  <a:pt x="21600" y="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pic>
        <p:nvPicPr>
          <p:cNvPr id="200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2200" y="3962400"/>
            <a:ext cx="6385560" cy="8292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206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pic>
        <p:nvPicPr>
          <p:cNvPr id="20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669" y="4067248"/>
            <a:ext cx="5345462" cy="4553219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09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10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11" name="STEP"/>
          <p:cNvSpPr txBox="1"/>
          <p:nvPr/>
        </p:nvSpPr>
        <p:spPr>
          <a:xfrm>
            <a:off x="2859759" y="6983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12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13" name="Rectangle"/>
          <p:cNvSpPr/>
          <p:nvPr/>
        </p:nvSpPr>
        <p:spPr>
          <a:xfrm>
            <a:off x="3842048" y="6777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4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5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6" name="Dingbat Check"/>
          <p:cNvSpPr/>
          <p:nvPr/>
        </p:nvSpPr>
        <p:spPr>
          <a:xfrm>
            <a:off x="11027576" y="5920791"/>
            <a:ext cx="1301543" cy="1236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7" name="also a valid…"/>
          <p:cNvSpPr txBox="1"/>
          <p:nvPr/>
        </p:nvSpPr>
        <p:spPr>
          <a:xfrm>
            <a:off x="10862412" y="7393066"/>
            <a:ext cx="163187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also a valid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breakdown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into steps</a:t>
            </a:r>
          </a:p>
        </p:txBody>
      </p:sp>
      <p:sp>
        <p:nvSpPr>
          <p:cNvPr id="218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pic>
        <p:nvPicPr>
          <p:cNvPr id="21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200" y="3962400"/>
            <a:ext cx="6385560" cy="8292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223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4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25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26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27" name="STEP"/>
          <p:cNvSpPr txBox="1"/>
          <p:nvPr/>
        </p:nvSpPr>
        <p:spPr>
          <a:xfrm>
            <a:off x="2859759" y="6983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28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29" name="Rectangle"/>
          <p:cNvSpPr/>
          <p:nvPr/>
        </p:nvSpPr>
        <p:spPr>
          <a:xfrm>
            <a:off x="3842048" y="6777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0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1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2" name="Dingbat Check"/>
          <p:cNvSpPr/>
          <p:nvPr/>
        </p:nvSpPr>
        <p:spPr>
          <a:xfrm>
            <a:off x="11027576" y="5920791"/>
            <a:ext cx="1301543" cy="1236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3" name="One line can do a lot, so no reason to have lines and steps be equivalent"/>
          <p:cNvSpPr txBox="1"/>
          <p:nvPr/>
        </p:nvSpPr>
        <p:spPr>
          <a:xfrm>
            <a:off x="4526384" y="8670059"/>
            <a:ext cx="524061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One line can do a lot, so no reason to have lines and steps be equivalent</a:t>
            </a:r>
          </a:p>
        </p:txBody>
      </p:sp>
      <p:sp>
        <p:nvSpPr>
          <p:cNvPr id="234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237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238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9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40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41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42" name="STEP"/>
          <p:cNvSpPr txBox="1"/>
          <p:nvPr/>
        </p:nvSpPr>
        <p:spPr>
          <a:xfrm>
            <a:off x="2859759" y="6983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43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44" name="Rectangle"/>
          <p:cNvSpPr/>
          <p:nvPr/>
        </p:nvSpPr>
        <p:spPr>
          <a:xfrm>
            <a:off x="3842048" y="6777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5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6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7" name="Dingbat Check"/>
          <p:cNvSpPr/>
          <p:nvPr/>
        </p:nvSpPr>
        <p:spPr>
          <a:xfrm>
            <a:off x="11027576" y="5920791"/>
            <a:ext cx="1301543" cy="1236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8" name="Sometimes a single line is not a single step:…"/>
          <p:cNvSpPr txBox="1"/>
          <p:nvPr/>
        </p:nvSpPr>
        <p:spPr>
          <a:xfrm>
            <a:off x="4220660" y="8830675"/>
            <a:ext cx="5852059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Sometimes a single line is not a single step: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found = X in L</a:t>
            </a:r>
          </a:p>
        </p:txBody>
      </p:sp>
      <p:sp>
        <p:nvSpPr>
          <p:cNvPr id="249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253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4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55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56" name="STEP"/>
          <p:cNvSpPr txBox="1"/>
          <p:nvPr/>
        </p:nvSpPr>
        <p:spPr>
          <a:xfrm>
            <a:off x="2859759" y="6729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57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58" name="Rectangle"/>
          <p:cNvSpPr/>
          <p:nvPr/>
        </p:nvSpPr>
        <p:spPr>
          <a:xfrm>
            <a:off x="3842048" y="6319472"/>
            <a:ext cx="6609284" cy="1335233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9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0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1" name="???"/>
          <p:cNvSpPr txBox="1"/>
          <p:nvPr/>
        </p:nvSpPr>
        <p:spPr>
          <a:xfrm>
            <a:off x="11372350" y="6118583"/>
            <a:ext cx="723306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/>
            </a:lvl1pPr>
          </a:lstStyle>
          <a:p>
            <a:r>
              <a:t>???</a:t>
            </a:r>
          </a:p>
        </p:txBody>
      </p:sp>
      <p:sp>
        <p:nvSpPr>
          <p:cNvPr id="262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265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266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7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68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69" name="STEP"/>
          <p:cNvSpPr txBox="1"/>
          <p:nvPr/>
        </p:nvSpPr>
        <p:spPr>
          <a:xfrm>
            <a:off x="2859759" y="6729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70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71" name="Rectangle"/>
          <p:cNvSpPr/>
          <p:nvPr/>
        </p:nvSpPr>
        <p:spPr>
          <a:xfrm>
            <a:off x="3842048" y="6319472"/>
            <a:ext cx="6609284" cy="1335233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2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3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4" name="Dingbat Check"/>
          <p:cNvSpPr/>
          <p:nvPr/>
        </p:nvSpPr>
        <p:spPr>
          <a:xfrm>
            <a:off x="11027576" y="5920791"/>
            <a:ext cx="1301543" cy="1236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5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sp>
        <p:nvSpPr>
          <p:cNvPr id="276" name="&quot;bounded&quot; doesn't mean &quot;fixed&quot;"/>
          <p:cNvSpPr txBox="1"/>
          <p:nvPr/>
        </p:nvSpPr>
        <p:spPr>
          <a:xfrm>
            <a:off x="6929030" y="973065"/>
            <a:ext cx="40406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"bounded" doesn't mean "fixed"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279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80" name="STEP"/>
          <p:cNvSpPr txBox="1"/>
          <p:nvPr/>
        </p:nvSpPr>
        <p:spPr>
          <a:xfrm>
            <a:off x="2859759" y="6475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81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82" name="Rectangle"/>
          <p:cNvSpPr/>
          <p:nvPr/>
        </p:nvSpPr>
        <p:spPr>
          <a:xfrm>
            <a:off x="3842048" y="5935211"/>
            <a:ext cx="6609284" cy="1719494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3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4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5" name="???"/>
          <p:cNvSpPr txBox="1"/>
          <p:nvPr/>
        </p:nvSpPr>
        <p:spPr>
          <a:xfrm>
            <a:off x="11372350" y="6118583"/>
            <a:ext cx="723306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/>
            </a:lvl1pPr>
          </a:lstStyle>
          <a:p>
            <a:r>
              <a:t>???</a:t>
            </a:r>
          </a:p>
        </p:txBody>
      </p:sp>
      <p:sp>
        <p:nvSpPr>
          <p:cNvPr id="286" name="is this a valid way to identify steps?"/>
          <p:cNvSpPr txBox="1"/>
          <p:nvPr/>
        </p:nvSpPr>
        <p:spPr>
          <a:xfrm>
            <a:off x="4526384" y="8974859"/>
            <a:ext cx="524061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>
              <a:defRPr>
                <a:latin typeface="Gill Sans"/>
                <a:ea typeface="Gill Sans"/>
                <a:cs typeface="Gill Sans"/>
                <a:sym typeface="Gill Sans"/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is this a valid way to identify steps?</a:t>
            </a:r>
          </a:p>
        </p:txBody>
      </p:sp>
      <p:sp>
        <p:nvSpPr>
          <p:cNvPr id="287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288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9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sp>
        <p:nvSpPr>
          <p:cNvPr id="290" name="(whole loop execution,…"/>
          <p:cNvSpPr txBox="1"/>
          <p:nvPr/>
        </p:nvSpPr>
        <p:spPr>
          <a:xfrm>
            <a:off x="840944" y="6797769"/>
            <a:ext cx="2888159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(whole loop execution,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not one pass through)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293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94" name="STEP"/>
          <p:cNvSpPr txBox="1"/>
          <p:nvPr/>
        </p:nvSpPr>
        <p:spPr>
          <a:xfrm>
            <a:off x="2859759" y="6475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95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296" name="Rectangle"/>
          <p:cNvSpPr/>
          <p:nvPr/>
        </p:nvSpPr>
        <p:spPr>
          <a:xfrm>
            <a:off x="3842048" y="5935211"/>
            <a:ext cx="6609284" cy="1719494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7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8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9" name="Dingbat X"/>
          <p:cNvSpPr/>
          <p:nvPr/>
        </p:nvSpPr>
        <p:spPr>
          <a:xfrm>
            <a:off x="11030663" y="6021155"/>
            <a:ext cx="1156231" cy="1366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0" name="not a &quot;step&quot;, because exec time depends on input size"/>
          <p:cNvSpPr txBox="1"/>
          <p:nvPr/>
        </p:nvSpPr>
        <p:spPr>
          <a:xfrm>
            <a:off x="135997" y="5544561"/>
            <a:ext cx="271003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not a "step", because exec time depends on input size</a:t>
            </a:r>
          </a:p>
        </p:txBody>
      </p:sp>
      <p:sp>
        <p:nvSpPr>
          <p:cNvPr id="301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302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3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sp>
        <p:nvSpPr>
          <p:cNvPr id="304" name="(whole loop execution,…"/>
          <p:cNvSpPr txBox="1"/>
          <p:nvPr/>
        </p:nvSpPr>
        <p:spPr>
          <a:xfrm>
            <a:off x="840944" y="6797769"/>
            <a:ext cx="2888159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(whole loop execution,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not one pass through)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Outline"/>
          <p:cNvSpPr txBox="1">
            <a:spLocks noGrp="1"/>
          </p:cNvSpPr>
          <p:nvPr>
            <p:ph type="title"/>
          </p:nvPr>
        </p:nvSpPr>
        <p:spPr>
          <a:xfrm>
            <a:off x="2310432" y="131252"/>
            <a:ext cx="8383936" cy="2404496"/>
          </a:xfrm>
          <a:prstGeom prst="rect">
            <a:avLst/>
          </a:prstGeom>
        </p:spPr>
        <p:txBody>
          <a:bodyPr/>
          <a:lstStyle>
            <a:lvl1pPr>
              <a:defRPr sz="64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Outline</a:t>
            </a:r>
          </a:p>
        </p:txBody>
      </p:sp>
      <p:sp>
        <p:nvSpPr>
          <p:cNvPr id="123" name="Performance and Complexity…"/>
          <p:cNvSpPr txBox="1"/>
          <p:nvPr/>
        </p:nvSpPr>
        <p:spPr>
          <a:xfrm>
            <a:off x="1616876" y="2755098"/>
            <a:ext cx="9594990" cy="5851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600"/>
              </a:spcBef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Performance and Complexity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What is a step?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Counting Executed Steps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functions/curves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algorithms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307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08" name="STEP"/>
          <p:cNvSpPr txBox="1"/>
          <p:nvPr/>
        </p:nvSpPr>
        <p:spPr>
          <a:xfrm>
            <a:off x="2859759" y="6475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09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10" name="Rectangle"/>
          <p:cNvSpPr/>
          <p:nvPr/>
        </p:nvSpPr>
        <p:spPr>
          <a:xfrm>
            <a:off x="3842048" y="5935211"/>
            <a:ext cx="6609284" cy="1719494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1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2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3" name="Dingbat X"/>
          <p:cNvSpPr/>
          <p:nvPr/>
        </p:nvSpPr>
        <p:spPr>
          <a:xfrm>
            <a:off x="11030663" y="6021155"/>
            <a:ext cx="1156231" cy="1366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4" name="What is a step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a step?</a:t>
            </a:r>
          </a:p>
        </p:txBody>
      </p:sp>
      <p:sp>
        <p:nvSpPr>
          <p:cNvPr id="315" name="Paw Print"/>
          <p:cNvSpPr/>
          <p:nvPr/>
        </p:nvSpPr>
        <p:spPr>
          <a:xfrm>
            <a:off x="5130261" y="246583"/>
            <a:ext cx="916329" cy="9171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90" h="19638" extrusionOk="0">
                <a:moveTo>
                  <a:pt x="7646" y="5"/>
                </a:moveTo>
                <a:cubicBezTo>
                  <a:pt x="7562" y="-2"/>
                  <a:pt x="7476" y="-1"/>
                  <a:pt x="7390" y="6"/>
                </a:cubicBezTo>
                <a:cubicBezTo>
                  <a:pt x="6026" y="115"/>
                  <a:pt x="5078" y="1930"/>
                  <a:pt x="5272" y="4060"/>
                </a:cubicBezTo>
                <a:cubicBezTo>
                  <a:pt x="5465" y="6190"/>
                  <a:pt x="6729" y="7828"/>
                  <a:pt x="8094" y="7719"/>
                </a:cubicBezTo>
                <a:cubicBezTo>
                  <a:pt x="9459" y="7610"/>
                  <a:pt x="10407" y="5795"/>
                  <a:pt x="10213" y="3665"/>
                </a:cubicBezTo>
                <a:cubicBezTo>
                  <a:pt x="10031" y="1668"/>
                  <a:pt x="8910" y="102"/>
                  <a:pt x="7646" y="5"/>
                </a:cubicBezTo>
                <a:close/>
                <a:moveTo>
                  <a:pt x="13864" y="838"/>
                </a:moveTo>
                <a:cubicBezTo>
                  <a:pt x="12599" y="910"/>
                  <a:pt x="11452" y="2414"/>
                  <a:pt x="11238" y="4358"/>
                </a:cubicBezTo>
                <a:cubicBezTo>
                  <a:pt x="11009" y="6431"/>
                  <a:pt x="11927" y="8218"/>
                  <a:pt x="13289" y="8350"/>
                </a:cubicBezTo>
                <a:cubicBezTo>
                  <a:pt x="14651" y="8483"/>
                  <a:pt x="15942" y="6910"/>
                  <a:pt x="16171" y="4837"/>
                </a:cubicBezTo>
                <a:cubicBezTo>
                  <a:pt x="16400" y="2764"/>
                  <a:pt x="15482" y="975"/>
                  <a:pt x="14119" y="843"/>
                </a:cubicBezTo>
                <a:cubicBezTo>
                  <a:pt x="14034" y="835"/>
                  <a:pt x="13948" y="834"/>
                  <a:pt x="13864" y="838"/>
                </a:cubicBezTo>
                <a:close/>
                <a:moveTo>
                  <a:pt x="2169" y="4379"/>
                </a:moveTo>
                <a:cubicBezTo>
                  <a:pt x="2084" y="4381"/>
                  <a:pt x="1997" y="4390"/>
                  <a:pt x="1912" y="4403"/>
                </a:cubicBezTo>
                <a:cubicBezTo>
                  <a:pt x="548" y="4627"/>
                  <a:pt x="-271" y="6342"/>
                  <a:pt x="82" y="8234"/>
                </a:cubicBezTo>
                <a:cubicBezTo>
                  <a:pt x="434" y="10126"/>
                  <a:pt x="1825" y="11478"/>
                  <a:pt x="3189" y="11255"/>
                </a:cubicBezTo>
                <a:cubicBezTo>
                  <a:pt x="4553" y="11031"/>
                  <a:pt x="5374" y="9317"/>
                  <a:pt x="5021" y="7425"/>
                </a:cubicBezTo>
                <a:cubicBezTo>
                  <a:pt x="4691" y="5651"/>
                  <a:pt x="3447" y="4350"/>
                  <a:pt x="2169" y="4379"/>
                </a:cubicBezTo>
                <a:close/>
                <a:moveTo>
                  <a:pt x="18833" y="5389"/>
                </a:moveTo>
                <a:cubicBezTo>
                  <a:pt x="17555" y="5393"/>
                  <a:pt x="16348" y="6724"/>
                  <a:pt x="16069" y="8505"/>
                </a:cubicBezTo>
                <a:cubicBezTo>
                  <a:pt x="15771" y="10405"/>
                  <a:pt x="16641" y="12099"/>
                  <a:pt x="18011" y="12288"/>
                </a:cubicBezTo>
                <a:cubicBezTo>
                  <a:pt x="19381" y="12477"/>
                  <a:pt x="20733" y="11089"/>
                  <a:pt x="21031" y="9189"/>
                </a:cubicBezTo>
                <a:cubicBezTo>
                  <a:pt x="21329" y="7288"/>
                  <a:pt x="20459" y="5595"/>
                  <a:pt x="19089" y="5406"/>
                </a:cubicBezTo>
                <a:cubicBezTo>
                  <a:pt x="19003" y="5394"/>
                  <a:pt x="18918" y="5389"/>
                  <a:pt x="18833" y="5389"/>
                </a:cubicBezTo>
                <a:close/>
                <a:moveTo>
                  <a:pt x="10259" y="8589"/>
                </a:moveTo>
                <a:cubicBezTo>
                  <a:pt x="7219" y="8498"/>
                  <a:pt x="6951" y="10508"/>
                  <a:pt x="5443" y="11857"/>
                </a:cubicBezTo>
                <a:cubicBezTo>
                  <a:pt x="3801" y="13327"/>
                  <a:pt x="557" y="14077"/>
                  <a:pt x="2108" y="17412"/>
                </a:cubicBezTo>
                <a:cubicBezTo>
                  <a:pt x="3684" y="20800"/>
                  <a:pt x="7019" y="18127"/>
                  <a:pt x="9882" y="18214"/>
                </a:cubicBezTo>
                <a:cubicBezTo>
                  <a:pt x="12745" y="18300"/>
                  <a:pt x="16837" y="21598"/>
                  <a:pt x="18716" y="17853"/>
                </a:cubicBezTo>
                <a:cubicBezTo>
                  <a:pt x="20176" y="14945"/>
                  <a:pt x="17566" y="13948"/>
                  <a:pt x="15724" y="12831"/>
                </a:cubicBezTo>
                <a:cubicBezTo>
                  <a:pt x="13296" y="11358"/>
                  <a:pt x="13699" y="8693"/>
                  <a:pt x="10259" y="8589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6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sp>
        <p:nvSpPr>
          <p:cNvPr id="317" name="Note!  A loop that iterates a bounded number of times (not proportional to input size) COULD be a single step."/>
          <p:cNvSpPr txBox="1"/>
          <p:nvPr/>
        </p:nvSpPr>
        <p:spPr>
          <a:xfrm>
            <a:off x="3622196" y="8797059"/>
            <a:ext cx="7180770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>
              <a:defRPr>
                <a:latin typeface="Gill Sans"/>
                <a:ea typeface="Gill Sans"/>
                <a:cs typeface="Gill Sans"/>
                <a:sym typeface="Gill Sans"/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Note!  A loop that iterates a bounded number of times (not proportional to input size) COULD be a single step.</a:t>
            </a:r>
          </a:p>
        </p:txBody>
      </p:sp>
      <p:sp>
        <p:nvSpPr>
          <p:cNvPr id="318" name="not a &quot;step&quot;, because exec time depends on input size"/>
          <p:cNvSpPr txBox="1"/>
          <p:nvPr/>
        </p:nvSpPr>
        <p:spPr>
          <a:xfrm>
            <a:off x="135997" y="5544561"/>
            <a:ext cx="271003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not a "step", because exec time depends on input size</a:t>
            </a:r>
          </a:p>
        </p:txBody>
      </p:sp>
      <p:sp>
        <p:nvSpPr>
          <p:cNvPr id="319" name="(whole loop execution,…"/>
          <p:cNvSpPr txBox="1"/>
          <p:nvPr/>
        </p:nvSpPr>
        <p:spPr>
          <a:xfrm>
            <a:off x="840944" y="6797769"/>
            <a:ext cx="2888159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(whole loop execution,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not one pass through)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Outline"/>
          <p:cNvSpPr txBox="1">
            <a:spLocks noGrp="1"/>
          </p:cNvSpPr>
          <p:nvPr>
            <p:ph type="title"/>
          </p:nvPr>
        </p:nvSpPr>
        <p:spPr>
          <a:xfrm>
            <a:off x="2310432" y="131252"/>
            <a:ext cx="8383936" cy="2404496"/>
          </a:xfrm>
          <a:prstGeom prst="rect">
            <a:avLst/>
          </a:prstGeom>
        </p:spPr>
        <p:txBody>
          <a:bodyPr/>
          <a:lstStyle>
            <a:lvl1pPr>
              <a:defRPr sz="64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Outline</a:t>
            </a:r>
          </a:p>
        </p:txBody>
      </p:sp>
      <p:sp>
        <p:nvSpPr>
          <p:cNvPr id="324" name="Performance and Complexity…"/>
          <p:cNvSpPr txBox="1"/>
          <p:nvPr/>
        </p:nvSpPr>
        <p:spPr>
          <a:xfrm>
            <a:off x="1616876" y="2755098"/>
            <a:ext cx="9594990" cy="5851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Performance and Complexity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What is a step?</a:t>
            </a:r>
          </a:p>
          <a:p>
            <a:pPr algn="l">
              <a:spcBef>
                <a:spcPts val="1600"/>
              </a:spcBef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Counting Executed Steps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functions/curves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algorithms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327" name="Counting Executed Step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Counting Executed Steps</a:t>
            </a:r>
          </a:p>
        </p:txBody>
      </p:sp>
      <p:sp>
        <p:nvSpPr>
          <p:cNvPr id="328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29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30" name="STEP"/>
          <p:cNvSpPr txBox="1"/>
          <p:nvPr/>
        </p:nvSpPr>
        <p:spPr>
          <a:xfrm>
            <a:off x="2859759" y="6729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31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32" name="Rectangle"/>
          <p:cNvSpPr/>
          <p:nvPr/>
        </p:nvSpPr>
        <p:spPr>
          <a:xfrm>
            <a:off x="3842048" y="6319472"/>
            <a:ext cx="6609284" cy="1335233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3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4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5" name="How many total steps will execute if len(input_nums) == 10?"/>
          <p:cNvSpPr txBox="1"/>
          <p:nvPr/>
        </p:nvSpPr>
        <p:spPr>
          <a:xfrm>
            <a:off x="4526384" y="8789519"/>
            <a:ext cx="5240611" cy="82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How many total steps will </a:t>
            </a:r>
            <a:r>
              <a:t>execute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if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len(input_nums) == 10</a:t>
            </a:r>
            <a:r>
              <a:t>?</a:t>
            </a:r>
          </a:p>
        </p:txBody>
      </p:sp>
      <p:sp>
        <p:nvSpPr>
          <p:cNvPr id="336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4530">
            <a:off x="3818694" y="4075131"/>
            <a:ext cx="6655845" cy="4107455"/>
          </a:xfrm>
          <a:prstGeom prst="rect">
            <a:avLst/>
          </a:prstGeom>
          <a:ln w="12700">
            <a:miter lim="400000"/>
          </a:ln>
        </p:spPr>
      </p:pic>
      <p:sp>
        <p:nvSpPr>
          <p:cNvPr id="339" name="Counting Executed Step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Counting Executed Steps</a:t>
            </a:r>
          </a:p>
        </p:txBody>
      </p:sp>
      <p:sp>
        <p:nvSpPr>
          <p:cNvPr id="340" name="STEP"/>
          <p:cNvSpPr txBox="1"/>
          <p:nvPr/>
        </p:nvSpPr>
        <p:spPr>
          <a:xfrm>
            <a:off x="2859759" y="52155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41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42" name="STEP"/>
          <p:cNvSpPr txBox="1"/>
          <p:nvPr/>
        </p:nvSpPr>
        <p:spPr>
          <a:xfrm>
            <a:off x="2859759" y="6729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43" name="STEP"/>
          <p:cNvSpPr txBox="1"/>
          <p:nvPr/>
        </p:nvSpPr>
        <p:spPr>
          <a:xfrm>
            <a:off x="2859759" y="79361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44" name="Rectangle"/>
          <p:cNvSpPr/>
          <p:nvPr/>
        </p:nvSpPr>
        <p:spPr>
          <a:xfrm>
            <a:off x="3842048" y="6319472"/>
            <a:ext cx="6609284" cy="1335233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45" name="Rectangle"/>
          <p:cNvSpPr/>
          <p:nvPr/>
        </p:nvSpPr>
        <p:spPr>
          <a:xfrm>
            <a:off x="3842048" y="77302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46" name="Rectangle"/>
          <p:cNvSpPr/>
          <p:nvPr/>
        </p:nvSpPr>
        <p:spPr>
          <a:xfrm>
            <a:off x="3842048" y="4999759"/>
            <a:ext cx="6609284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47" name="For N elements, there will be 2*N+3 steps"/>
          <p:cNvSpPr txBox="1"/>
          <p:nvPr/>
        </p:nvSpPr>
        <p:spPr>
          <a:xfrm>
            <a:off x="4351511" y="8862358"/>
            <a:ext cx="5590358" cy="459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For </a:t>
            </a:r>
            <a:r>
              <a:t>N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elements, there will be </a:t>
            </a:r>
            <a:r>
              <a:t>2*N+3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steps</a:t>
            </a:r>
          </a:p>
        </p:txBody>
      </p:sp>
      <p:sp>
        <p:nvSpPr>
          <p:cNvPr id="348" name="1"/>
          <p:cNvSpPr txBox="1"/>
          <p:nvPr/>
        </p:nvSpPr>
        <p:spPr>
          <a:xfrm>
            <a:off x="2235698" y="5215587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/>
            </a:lvl1pPr>
          </a:lstStyle>
          <a:p>
            <a:r>
              <a:t>1</a:t>
            </a:r>
          </a:p>
        </p:txBody>
      </p:sp>
      <p:sp>
        <p:nvSpPr>
          <p:cNvPr id="349" name="+ 11"/>
          <p:cNvSpPr txBox="1"/>
          <p:nvPr/>
        </p:nvSpPr>
        <p:spPr>
          <a:xfrm>
            <a:off x="1820616" y="5891495"/>
            <a:ext cx="6817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/>
            </a:lvl1pPr>
          </a:lstStyle>
          <a:p>
            <a:r>
              <a:t>+ 11</a:t>
            </a:r>
          </a:p>
        </p:txBody>
      </p:sp>
      <p:sp>
        <p:nvSpPr>
          <p:cNvPr id="350" name="+ 10"/>
          <p:cNvSpPr txBox="1"/>
          <p:nvPr/>
        </p:nvSpPr>
        <p:spPr>
          <a:xfrm>
            <a:off x="1820616" y="6729695"/>
            <a:ext cx="6817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/>
            </a:lvl1pPr>
          </a:lstStyle>
          <a:p>
            <a:r>
              <a:t>+ 10</a:t>
            </a:r>
          </a:p>
        </p:txBody>
      </p:sp>
      <p:sp>
        <p:nvSpPr>
          <p:cNvPr id="351" name="+ 1"/>
          <p:cNvSpPr txBox="1"/>
          <p:nvPr/>
        </p:nvSpPr>
        <p:spPr>
          <a:xfrm>
            <a:off x="1973016" y="7936195"/>
            <a:ext cx="5293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/>
            </a:lvl1pPr>
          </a:lstStyle>
          <a:p>
            <a:r>
              <a:t>+ 1</a:t>
            </a:r>
          </a:p>
        </p:txBody>
      </p:sp>
      <p:sp>
        <p:nvSpPr>
          <p:cNvPr id="352" name="= 23 steps"/>
          <p:cNvSpPr txBox="1"/>
          <p:nvPr/>
        </p:nvSpPr>
        <p:spPr>
          <a:xfrm>
            <a:off x="1820616" y="8571195"/>
            <a:ext cx="140092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= 23 steps</a:t>
            </a:r>
          </a:p>
        </p:txBody>
      </p:sp>
      <p:sp>
        <p:nvSpPr>
          <p:cNvPr id="353" name="Line"/>
          <p:cNvSpPr/>
          <p:nvPr/>
        </p:nvSpPr>
        <p:spPr>
          <a:xfrm>
            <a:off x="1602707" y="8514045"/>
            <a:ext cx="11176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4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669" y="4067248"/>
            <a:ext cx="5345462" cy="4553219"/>
          </a:xfrm>
          <a:prstGeom prst="rect">
            <a:avLst/>
          </a:prstGeom>
          <a:ln w="12700">
            <a:miter lim="400000"/>
          </a:ln>
        </p:spPr>
      </p:pic>
      <p:sp>
        <p:nvSpPr>
          <p:cNvPr id="357" name="STEP"/>
          <p:cNvSpPr txBox="1"/>
          <p:nvPr/>
        </p:nvSpPr>
        <p:spPr>
          <a:xfrm>
            <a:off x="2859759" y="50377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58" name="STEP"/>
          <p:cNvSpPr txBox="1"/>
          <p:nvPr/>
        </p:nvSpPr>
        <p:spPr>
          <a:xfrm>
            <a:off x="2859759" y="54568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59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60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61" name="STEP"/>
          <p:cNvSpPr txBox="1"/>
          <p:nvPr/>
        </p:nvSpPr>
        <p:spPr>
          <a:xfrm>
            <a:off x="2859759" y="67550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62" name="STEP"/>
          <p:cNvSpPr txBox="1"/>
          <p:nvPr/>
        </p:nvSpPr>
        <p:spPr>
          <a:xfrm>
            <a:off x="2859759" y="72249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63" name="STEP"/>
          <p:cNvSpPr txBox="1"/>
          <p:nvPr/>
        </p:nvSpPr>
        <p:spPr>
          <a:xfrm>
            <a:off x="2859759" y="7669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64" name="STEP"/>
          <p:cNvSpPr txBox="1"/>
          <p:nvPr/>
        </p:nvSpPr>
        <p:spPr>
          <a:xfrm>
            <a:off x="2859759" y="8126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65" name="Counting Executed Step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Counting Executed Steps</a:t>
            </a:r>
          </a:p>
        </p:txBody>
      </p:sp>
      <p:sp>
        <p:nvSpPr>
          <p:cNvPr id="366" name="How many total steps will execute if len(input_nums) == 10?"/>
          <p:cNvSpPr txBox="1"/>
          <p:nvPr/>
        </p:nvSpPr>
        <p:spPr>
          <a:xfrm>
            <a:off x="4526384" y="8789519"/>
            <a:ext cx="5240611" cy="82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How many total steps will </a:t>
            </a:r>
            <a:r>
              <a:t>execute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if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len(input_nums) == 10</a:t>
            </a:r>
            <a:r>
              <a:t>?</a:t>
            </a:r>
          </a:p>
        </p:txBody>
      </p:sp>
      <p:sp>
        <p:nvSpPr>
          <p:cNvPr id="367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pic>
        <p:nvPicPr>
          <p:cNvPr id="36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200" y="3962400"/>
            <a:ext cx="6385560" cy="829294"/>
          </a:xfrm>
          <a:prstGeom prst="rect">
            <a:avLst/>
          </a:prstGeom>
          <a:ln w="12700">
            <a:miter lim="400000"/>
          </a:ln>
        </p:spPr>
      </p:pic>
      <p:sp>
        <p:nvSpPr>
          <p:cNvPr id="369" name="?"/>
          <p:cNvSpPr txBox="1"/>
          <p:nvPr/>
        </p:nvSpPr>
        <p:spPr>
          <a:xfrm>
            <a:off x="1878436" y="5037787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  <p:sp>
        <p:nvSpPr>
          <p:cNvPr id="370" name="?"/>
          <p:cNvSpPr txBox="1"/>
          <p:nvPr/>
        </p:nvSpPr>
        <p:spPr>
          <a:xfrm>
            <a:off x="1878436" y="5456887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  <p:sp>
        <p:nvSpPr>
          <p:cNvPr id="371" name="?"/>
          <p:cNvSpPr txBox="1"/>
          <p:nvPr/>
        </p:nvSpPr>
        <p:spPr>
          <a:xfrm>
            <a:off x="1878436" y="5891495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  <p:sp>
        <p:nvSpPr>
          <p:cNvPr id="372" name="?"/>
          <p:cNvSpPr txBox="1"/>
          <p:nvPr/>
        </p:nvSpPr>
        <p:spPr>
          <a:xfrm>
            <a:off x="1878436" y="6310595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  <p:sp>
        <p:nvSpPr>
          <p:cNvPr id="373" name="?"/>
          <p:cNvSpPr txBox="1"/>
          <p:nvPr/>
        </p:nvSpPr>
        <p:spPr>
          <a:xfrm>
            <a:off x="1878436" y="6755095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  <p:sp>
        <p:nvSpPr>
          <p:cNvPr id="374" name="?"/>
          <p:cNvSpPr txBox="1"/>
          <p:nvPr/>
        </p:nvSpPr>
        <p:spPr>
          <a:xfrm>
            <a:off x="1878436" y="7224995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  <p:sp>
        <p:nvSpPr>
          <p:cNvPr id="375" name="?"/>
          <p:cNvSpPr txBox="1"/>
          <p:nvPr/>
        </p:nvSpPr>
        <p:spPr>
          <a:xfrm>
            <a:off x="1878436" y="7669495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  <p:sp>
        <p:nvSpPr>
          <p:cNvPr id="376" name="?"/>
          <p:cNvSpPr txBox="1"/>
          <p:nvPr/>
        </p:nvSpPr>
        <p:spPr>
          <a:xfrm>
            <a:off x="1878436" y="8126695"/>
            <a:ext cx="4444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?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669" y="4067248"/>
            <a:ext cx="5345462" cy="4553219"/>
          </a:xfrm>
          <a:prstGeom prst="rect">
            <a:avLst/>
          </a:prstGeom>
          <a:ln w="12700">
            <a:miter lim="400000"/>
          </a:ln>
        </p:spPr>
      </p:pic>
      <p:sp>
        <p:nvSpPr>
          <p:cNvPr id="379" name="STEP"/>
          <p:cNvSpPr txBox="1"/>
          <p:nvPr/>
        </p:nvSpPr>
        <p:spPr>
          <a:xfrm>
            <a:off x="2859759" y="50377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0" name="STEP"/>
          <p:cNvSpPr txBox="1"/>
          <p:nvPr/>
        </p:nvSpPr>
        <p:spPr>
          <a:xfrm>
            <a:off x="2859759" y="54568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1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2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3" name="STEP"/>
          <p:cNvSpPr txBox="1"/>
          <p:nvPr/>
        </p:nvSpPr>
        <p:spPr>
          <a:xfrm>
            <a:off x="2859759" y="67550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4" name="STEP"/>
          <p:cNvSpPr txBox="1"/>
          <p:nvPr/>
        </p:nvSpPr>
        <p:spPr>
          <a:xfrm>
            <a:off x="2859759" y="72249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5" name="STEP"/>
          <p:cNvSpPr txBox="1"/>
          <p:nvPr/>
        </p:nvSpPr>
        <p:spPr>
          <a:xfrm>
            <a:off x="2859759" y="7669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6" name="STEP"/>
          <p:cNvSpPr txBox="1"/>
          <p:nvPr/>
        </p:nvSpPr>
        <p:spPr>
          <a:xfrm>
            <a:off x="2859759" y="8126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387" name="Counting Executed Step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Counting Executed Steps</a:t>
            </a:r>
          </a:p>
        </p:txBody>
      </p:sp>
      <p:sp>
        <p:nvSpPr>
          <p:cNvPr id="388" name="How many total steps will execute if len(input_nums) == 10?"/>
          <p:cNvSpPr txBox="1"/>
          <p:nvPr/>
        </p:nvSpPr>
        <p:spPr>
          <a:xfrm>
            <a:off x="4526384" y="8789519"/>
            <a:ext cx="5240611" cy="82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How many total steps will </a:t>
            </a:r>
            <a:r>
              <a:t>execute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if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len(input_nums) == 10</a:t>
            </a:r>
            <a:r>
              <a:t>?</a:t>
            </a:r>
          </a:p>
        </p:txBody>
      </p:sp>
      <p:sp>
        <p:nvSpPr>
          <p:cNvPr id="389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pic>
        <p:nvPicPr>
          <p:cNvPr id="39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200" y="3962400"/>
            <a:ext cx="6385560" cy="829294"/>
          </a:xfrm>
          <a:prstGeom prst="rect">
            <a:avLst/>
          </a:prstGeom>
          <a:ln w="12700">
            <a:miter lim="400000"/>
          </a:ln>
        </p:spPr>
      </p:pic>
      <p:sp>
        <p:nvSpPr>
          <p:cNvPr id="391" name="1"/>
          <p:cNvSpPr txBox="1"/>
          <p:nvPr/>
        </p:nvSpPr>
        <p:spPr>
          <a:xfrm>
            <a:off x="1827537" y="5037787"/>
            <a:ext cx="495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</a:t>
            </a:r>
          </a:p>
        </p:txBody>
      </p:sp>
      <p:sp>
        <p:nvSpPr>
          <p:cNvPr id="392" name="1"/>
          <p:cNvSpPr txBox="1"/>
          <p:nvPr/>
        </p:nvSpPr>
        <p:spPr>
          <a:xfrm>
            <a:off x="1827537" y="5456887"/>
            <a:ext cx="495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</a:t>
            </a:r>
          </a:p>
        </p:txBody>
      </p:sp>
      <p:sp>
        <p:nvSpPr>
          <p:cNvPr id="393" name="11"/>
          <p:cNvSpPr txBox="1"/>
          <p:nvPr/>
        </p:nvSpPr>
        <p:spPr>
          <a:xfrm>
            <a:off x="1675137" y="5891495"/>
            <a:ext cx="647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11</a:t>
            </a:r>
          </a:p>
        </p:txBody>
      </p:sp>
      <p:sp>
        <p:nvSpPr>
          <p:cNvPr id="394" name="10"/>
          <p:cNvSpPr txBox="1"/>
          <p:nvPr/>
        </p:nvSpPr>
        <p:spPr>
          <a:xfrm>
            <a:off x="1675137" y="6310595"/>
            <a:ext cx="647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10</a:t>
            </a:r>
          </a:p>
        </p:txBody>
      </p:sp>
      <p:sp>
        <p:nvSpPr>
          <p:cNvPr id="395" name="0 to 10"/>
          <p:cNvSpPr txBox="1"/>
          <p:nvPr/>
        </p:nvSpPr>
        <p:spPr>
          <a:xfrm>
            <a:off x="1083694" y="6755095"/>
            <a:ext cx="12391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0 to 10</a:t>
            </a:r>
          </a:p>
        </p:txBody>
      </p:sp>
      <p:sp>
        <p:nvSpPr>
          <p:cNvPr id="396" name="0 to 10"/>
          <p:cNvSpPr txBox="1"/>
          <p:nvPr/>
        </p:nvSpPr>
        <p:spPr>
          <a:xfrm>
            <a:off x="1083694" y="7224995"/>
            <a:ext cx="12391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0 to 10</a:t>
            </a:r>
          </a:p>
        </p:txBody>
      </p:sp>
      <p:sp>
        <p:nvSpPr>
          <p:cNvPr id="397" name="1"/>
          <p:cNvSpPr txBox="1"/>
          <p:nvPr/>
        </p:nvSpPr>
        <p:spPr>
          <a:xfrm>
            <a:off x="1827537" y="7669495"/>
            <a:ext cx="495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</a:t>
            </a:r>
          </a:p>
        </p:txBody>
      </p:sp>
      <p:sp>
        <p:nvSpPr>
          <p:cNvPr id="398" name="1"/>
          <p:cNvSpPr txBox="1"/>
          <p:nvPr/>
        </p:nvSpPr>
        <p:spPr>
          <a:xfrm>
            <a:off x="1827537" y="8126695"/>
            <a:ext cx="495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669" y="4067248"/>
            <a:ext cx="5345462" cy="4553219"/>
          </a:xfrm>
          <a:prstGeom prst="rect">
            <a:avLst/>
          </a:prstGeom>
          <a:ln w="12700">
            <a:miter lim="400000"/>
          </a:ln>
        </p:spPr>
      </p:pic>
      <p:sp>
        <p:nvSpPr>
          <p:cNvPr id="401" name="STEP"/>
          <p:cNvSpPr txBox="1"/>
          <p:nvPr/>
        </p:nvSpPr>
        <p:spPr>
          <a:xfrm>
            <a:off x="2859759" y="50377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2" name="STEP"/>
          <p:cNvSpPr txBox="1"/>
          <p:nvPr/>
        </p:nvSpPr>
        <p:spPr>
          <a:xfrm>
            <a:off x="2859759" y="54568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3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4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5" name="STEP"/>
          <p:cNvSpPr txBox="1"/>
          <p:nvPr/>
        </p:nvSpPr>
        <p:spPr>
          <a:xfrm>
            <a:off x="2859759" y="67550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6" name="STEP"/>
          <p:cNvSpPr txBox="1"/>
          <p:nvPr/>
        </p:nvSpPr>
        <p:spPr>
          <a:xfrm>
            <a:off x="2859759" y="72249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7" name="STEP"/>
          <p:cNvSpPr txBox="1"/>
          <p:nvPr/>
        </p:nvSpPr>
        <p:spPr>
          <a:xfrm>
            <a:off x="2859759" y="7669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8" name="STEP"/>
          <p:cNvSpPr txBox="1"/>
          <p:nvPr/>
        </p:nvSpPr>
        <p:spPr>
          <a:xfrm>
            <a:off x="2859759" y="8126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09" name="Counting Executed Step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Counting Executed Steps</a:t>
            </a:r>
          </a:p>
        </p:txBody>
      </p:sp>
      <p:sp>
        <p:nvSpPr>
          <p:cNvPr id="410" name="1"/>
          <p:cNvSpPr txBox="1"/>
          <p:nvPr/>
        </p:nvSpPr>
        <p:spPr>
          <a:xfrm>
            <a:off x="1827537" y="5037787"/>
            <a:ext cx="495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</a:t>
            </a:r>
          </a:p>
        </p:txBody>
      </p:sp>
      <p:sp>
        <p:nvSpPr>
          <p:cNvPr id="411" name="+ 1"/>
          <p:cNvSpPr txBox="1"/>
          <p:nvPr/>
        </p:nvSpPr>
        <p:spPr>
          <a:xfrm>
            <a:off x="1564855" y="5456887"/>
            <a:ext cx="7579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</a:t>
            </a:r>
          </a:p>
        </p:txBody>
      </p:sp>
      <p:sp>
        <p:nvSpPr>
          <p:cNvPr id="412" name="+ 11"/>
          <p:cNvSpPr txBox="1"/>
          <p:nvPr/>
        </p:nvSpPr>
        <p:spPr>
          <a:xfrm>
            <a:off x="1412455" y="5891495"/>
            <a:ext cx="9103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+ 11</a:t>
            </a:r>
          </a:p>
        </p:txBody>
      </p:sp>
      <p:sp>
        <p:nvSpPr>
          <p:cNvPr id="413" name="+ 10"/>
          <p:cNvSpPr txBox="1"/>
          <p:nvPr/>
        </p:nvSpPr>
        <p:spPr>
          <a:xfrm>
            <a:off x="1412455" y="6310595"/>
            <a:ext cx="9103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+ 10</a:t>
            </a:r>
          </a:p>
        </p:txBody>
      </p:sp>
      <p:sp>
        <p:nvSpPr>
          <p:cNvPr id="414" name="+ 0 to 10"/>
          <p:cNvSpPr txBox="1"/>
          <p:nvPr/>
        </p:nvSpPr>
        <p:spPr>
          <a:xfrm>
            <a:off x="821012" y="6755095"/>
            <a:ext cx="15018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+ 0 to 10</a:t>
            </a:r>
          </a:p>
        </p:txBody>
      </p:sp>
      <p:sp>
        <p:nvSpPr>
          <p:cNvPr id="415" name="+ 0 to 10"/>
          <p:cNvSpPr txBox="1"/>
          <p:nvPr/>
        </p:nvSpPr>
        <p:spPr>
          <a:xfrm>
            <a:off x="821012" y="7224995"/>
            <a:ext cx="15018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+ 0 to 10</a:t>
            </a:r>
          </a:p>
        </p:txBody>
      </p:sp>
      <p:sp>
        <p:nvSpPr>
          <p:cNvPr id="416" name="+ 1"/>
          <p:cNvSpPr txBox="1"/>
          <p:nvPr/>
        </p:nvSpPr>
        <p:spPr>
          <a:xfrm>
            <a:off x="1564855" y="7669495"/>
            <a:ext cx="7579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</a:t>
            </a:r>
          </a:p>
        </p:txBody>
      </p:sp>
      <p:sp>
        <p:nvSpPr>
          <p:cNvPr id="417" name="+ 1"/>
          <p:cNvSpPr txBox="1"/>
          <p:nvPr/>
        </p:nvSpPr>
        <p:spPr>
          <a:xfrm>
            <a:off x="1564855" y="8126695"/>
            <a:ext cx="7579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</a:t>
            </a:r>
          </a:p>
        </p:txBody>
      </p:sp>
      <p:sp>
        <p:nvSpPr>
          <p:cNvPr id="418" name="For N elements, there will be between 2*N+5 and 4*N+5 steps"/>
          <p:cNvSpPr txBox="1"/>
          <p:nvPr/>
        </p:nvSpPr>
        <p:spPr>
          <a:xfrm>
            <a:off x="4156717" y="8725109"/>
            <a:ext cx="5590359" cy="817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For </a:t>
            </a:r>
            <a:r>
              <a:t>N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elements, there will be between </a:t>
            </a:r>
            <a:r>
              <a:t>2*N+5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and </a:t>
            </a:r>
            <a:r>
              <a:t>4*N+5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steps</a:t>
            </a:r>
          </a:p>
        </p:txBody>
      </p:sp>
      <p:sp>
        <p:nvSpPr>
          <p:cNvPr id="419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pic>
        <p:nvPicPr>
          <p:cNvPr id="42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200" y="3962400"/>
            <a:ext cx="6385560" cy="8292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669" y="4067248"/>
            <a:ext cx="5345462" cy="4553219"/>
          </a:xfrm>
          <a:prstGeom prst="rect">
            <a:avLst/>
          </a:prstGeom>
          <a:ln w="12700">
            <a:miter lim="400000"/>
          </a:ln>
        </p:spPr>
      </p:pic>
      <p:sp>
        <p:nvSpPr>
          <p:cNvPr id="423" name="STEP"/>
          <p:cNvSpPr txBox="1"/>
          <p:nvPr/>
        </p:nvSpPr>
        <p:spPr>
          <a:xfrm>
            <a:off x="2859759" y="50377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24" name="STEP"/>
          <p:cNvSpPr txBox="1"/>
          <p:nvPr/>
        </p:nvSpPr>
        <p:spPr>
          <a:xfrm>
            <a:off x="2859759" y="5456887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25" name="STEP"/>
          <p:cNvSpPr txBox="1"/>
          <p:nvPr/>
        </p:nvSpPr>
        <p:spPr>
          <a:xfrm>
            <a:off x="2859759" y="5891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26" name="STEP"/>
          <p:cNvSpPr txBox="1"/>
          <p:nvPr/>
        </p:nvSpPr>
        <p:spPr>
          <a:xfrm>
            <a:off x="2859759" y="63105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27" name="STEP"/>
          <p:cNvSpPr txBox="1"/>
          <p:nvPr/>
        </p:nvSpPr>
        <p:spPr>
          <a:xfrm>
            <a:off x="2859759" y="67550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28" name="STEP"/>
          <p:cNvSpPr txBox="1"/>
          <p:nvPr/>
        </p:nvSpPr>
        <p:spPr>
          <a:xfrm>
            <a:off x="2859759" y="72249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29" name="STEP"/>
          <p:cNvSpPr txBox="1"/>
          <p:nvPr/>
        </p:nvSpPr>
        <p:spPr>
          <a:xfrm>
            <a:off x="2859759" y="76694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30" name="STEP"/>
          <p:cNvSpPr txBox="1"/>
          <p:nvPr/>
        </p:nvSpPr>
        <p:spPr>
          <a:xfrm>
            <a:off x="2859759" y="8126695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431" name="Counting Executed Step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Counting Executed Steps</a:t>
            </a:r>
          </a:p>
        </p:txBody>
      </p:sp>
      <p:sp>
        <p:nvSpPr>
          <p:cNvPr id="432" name="1"/>
          <p:cNvSpPr txBox="1"/>
          <p:nvPr/>
        </p:nvSpPr>
        <p:spPr>
          <a:xfrm>
            <a:off x="1827537" y="5037787"/>
            <a:ext cx="495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1</a:t>
            </a:r>
          </a:p>
        </p:txBody>
      </p:sp>
      <p:sp>
        <p:nvSpPr>
          <p:cNvPr id="433" name="+ 1"/>
          <p:cNvSpPr txBox="1"/>
          <p:nvPr/>
        </p:nvSpPr>
        <p:spPr>
          <a:xfrm>
            <a:off x="1564855" y="5456887"/>
            <a:ext cx="7579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</a:t>
            </a:r>
          </a:p>
        </p:txBody>
      </p:sp>
      <p:sp>
        <p:nvSpPr>
          <p:cNvPr id="434" name="+ 11"/>
          <p:cNvSpPr txBox="1"/>
          <p:nvPr/>
        </p:nvSpPr>
        <p:spPr>
          <a:xfrm>
            <a:off x="1412455" y="5891495"/>
            <a:ext cx="9103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+ 11</a:t>
            </a:r>
          </a:p>
        </p:txBody>
      </p:sp>
      <p:sp>
        <p:nvSpPr>
          <p:cNvPr id="435" name="+ 10"/>
          <p:cNvSpPr txBox="1"/>
          <p:nvPr/>
        </p:nvSpPr>
        <p:spPr>
          <a:xfrm>
            <a:off x="1412455" y="6310595"/>
            <a:ext cx="9103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+ 10</a:t>
            </a:r>
          </a:p>
        </p:txBody>
      </p:sp>
      <p:sp>
        <p:nvSpPr>
          <p:cNvPr id="436" name="+ 0 to 10"/>
          <p:cNvSpPr txBox="1"/>
          <p:nvPr/>
        </p:nvSpPr>
        <p:spPr>
          <a:xfrm>
            <a:off x="821012" y="6755095"/>
            <a:ext cx="15018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+ 0 to 10</a:t>
            </a:r>
          </a:p>
        </p:txBody>
      </p:sp>
      <p:sp>
        <p:nvSpPr>
          <p:cNvPr id="437" name="+ 0 to 10"/>
          <p:cNvSpPr txBox="1"/>
          <p:nvPr/>
        </p:nvSpPr>
        <p:spPr>
          <a:xfrm>
            <a:off x="821012" y="7224995"/>
            <a:ext cx="15018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+ 0 to 10</a:t>
            </a:r>
          </a:p>
        </p:txBody>
      </p:sp>
      <p:sp>
        <p:nvSpPr>
          <p:cNvPr id="438" name="+ 1"/>
          <p:cNvSpPr txBox="1"/>
          <p:nvPr/>
        </p:nvSpPr>
        <p:spPr>
          <a:xfrm>
            <a:off x="1564855" y="7669495"/>
            <a:ext cx="7579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</a:t>
            </a:r>
          </a:p>
        </p:txBody>
      </p:sp>
      <p:sp>
        <p:nvSpPr>
          <p:cNvPr id="439" name="+ 1"/>
          <p:cNvSpPr txBox="1"/>
          <p:nvPr/>
        </p:nvSpPr>
        <p:spPr>
          <a:xfrm>
            <a:off x="1564855" y="8126695"/>
            <a:ext cx="75798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 algn="r">
              <a:defRPr b="0"/>
            </a:pPr>
            <a:r>
              <a:t>+ 1</a:t>
            </a:r>
          </a:p>
        </p:txBody>
      </p:sp>
      <p:sp>
        <p:nvSpPr>
          <p:cNvPr id="440" name="For N elements, there will be between 2*N+5 and 4*N+5 steps"/>
          <p:cNvSpPr txBox="1"/>
          <p:nvPr/>
        </p:nvSpPr>
        <p:spPr>
          <a:xfrm>
            <a:off x="4156717" y="8725109"/>
            <a:ext cx="5590359" cy="817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For </a:t>
            </a:r>
            <a:r>
              <a:t>N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elements, there will be between </a:t>
            </a:r>
            <a:r>
              <a:rPr strike="sngStrike"/>
              <a:t>2*N+5</a:t>
            </a:r>
            <a:r>
              <a:t>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and </a:t>
            </a:r>
            <a:r>
              <a:t>4*N+5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steps</a:t>
            </a:r>
          </a:p>
        </p:txBody>
      </p:sp>
      <p:sp>
        <p:nvSpPr>
          <p:cNvPr id="441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pic>
        <p:nvPicPr>
          <p:cNvPr id="44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200" y="3962400"/>
            <a:ext cx="6385560" cy="829294"/>
          </a:xfrm>
          <a:prstGeom prst="rect">
            <a:avLst/>
          </a:prstGeom>
          <a:ln w="12700">
            <a:miter lim="400000"/>
          </a:ln>
        </p:spPr>
      </p:pic>
      <p:sp>
        <p:nvSpPr>
          <p:cNvPr id="443" name="usually we care about…"/>
          <p:cNvSpPr txBox="1"/>
          <p:nvPr/>
        </p:nvSpPr>
        <p:spPr>
          <a:xfrm>
            <a:off x="9897346" y="8727490"/>
            <a:ext cx="26978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usually we care about</a:t>
            </a:r>
          </a:p>
          <a:p>
            <a:pPr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the worst case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Important: we might not identify steps the same, but our execution counts can at most differ by a constant factor!"/>
          <p:cNvSpPr txBox="1"/>
          <p:nvPr/>
        </p:nvSpPr>
        <p:spPr>
          <a:xfrm>
            <a:off x="781999" y="8391269"/>
            <a:ext cx="6925435" cy="815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Important: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we might not identify steps the same, but our execution counts can at most differ by a </a:t>
            </a:r>
            <a:r>
              <a:rPr u="sng">
                <a:latin typeface="Gill Sans Light"/>
                <a:ea typeface="Gill Sans Light"/>
                <a:cs typeface="Gill Sans Light"/>
                <a:sym typeface="Gill Sans Light"/>
              </a:rPr>
              <a:t>constant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factor!</a:t>
            </a:r>
          </a:p>
        </p:txBody>
      </p:sp>
      <p:sp>
        <p:nvSpPr>
          <p:cNvPr id="446" name="Arrow"/>
          <p:cNvSpPr/>
          <p:nvPr/>
        </p:nvSpPr>
        <p:spPr>
          <a:xfrm>
            <a:off x="7912734" y="8287324"/>
            <a:ext cx="1270001" cy="1023074"/>
          </a:xfrm>
          <a:prstGeom prst="rightArrow">
            <a:avLst>
              <a:gd name="adj1" fmla="val 46842"/>
              <a:gd name="adj2" fmla="val 66458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7" name="can we broadly…"/>
          <p:cNvSpPr txBox="1"/>
          <p:nvPr/>
        </p:nvSpPr>
        <p:spPr>
          <a:xfrm>
            <a:off x="9165413" y="8214660"/>
            <a:ext cx="3276477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can we broadly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(but rigorously)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categorize based on this?</a:t>
            </a:r>
          </a:p>
        </p:txBody>
      </p:sp>
      <p:sp>
        <p:nvSpPr>
          <p:cNvPr id="448" name="Counting Executed Step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Counting Executed Steps</a:t>
            </a:r>
          </a:p>
        </p:txBody>
      </p:sp>
      <p:sp>
        <p:nvSpPr>
          <p:cNvPr id="449" name="A step is any unit of work with bounded execution time (it doesn't keep getting slower with growing input size)"/>
          <p:cNvSpPr txBox="1">
            <a:spLocks noGrp="1"/>
          </p:cNvSpPr>
          <p:nvPr>
            <p:ph type="body" sz="quarter" idx="1"/>
          </p:nvPr>
        </p:nvSpPr>
        <p:spPr>
          <a:xfrm>
            <a:off x="952500" y="1841896"/>
            <a:ext cx="10842068" cy="1293217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 is any unit of work with bounded execution time</a:t>
            </a:r>
            <a:br/>
            <a:r>
              <a:t>(it doesn't keep getting slower with growing input size)</a:t>
            </a:r>
          </a:p>
        </p:txBody>
      </p:sp>
      <p:sp>
        <p:nvSpPr>
          <p:cNvPr id="450" name="2*N+3"/>
          <p:cNvSpPr txBox="1"/>
          <p:nvPr/>
        </p:nvSpPr>
        <p:spPr>
          <a:xfrm>
            <a:off x="2541879" y="5032294"/>
            <a:ext cx="1810049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2*N+3</a:t>
            </a:r>
          </a:p>
        </p:txBody>
      </p:sp>
      <p:sp>
        <p:nvSpPr>
          <p:cNvPr id="451" name="4*N+5"/>
          <p:cNvSpPr txBox="1"/>
          <p:nvPr/>
        </p:nvSpPr>
        <p:spPr>
          <a:xfrm>
            <a:off x="8652872" y="5032294"/>
            <a:ext cx="1810049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4*N+5</a:t>
            </a:r>
          </a:p>
        </p:txBody>
      </p:sp>
      <p:sp>
        <p:nvSpPr>
          <p:cNvPr id="452" name="OR"/>
          <p:cNvSpPr txBox="1"/>
          <p:nvPr/>
        </p:nvSpPr>
        <p:spPr>
          <a:xfrm>
            <a:off x="5795367" y="4911644"/>
            <a:ext cx="1414066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/>
            </a:lvl1pPr>
          </a:lstStyle>
          <a:p>
            <a:r>
              <a:t>OR</a:t>
            </a:r>
          </a:p>
        </p:txBody>
      </p:sp>
      <p:sp>
        <p:nvSpPr>
          <p:cNvPr id="453" name="answer 1"/>
          <p:cNvSpPr txBox="1"/>
          <p:nvPr/>
        </p:nvSpPr>
        <p:spPr>
          <a:xfrm>
            <a:off x="2771771" y="5807711"/>
            <a:ext cx="1350265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answer 1</a:t>
            </a:r>
          </a:p>
        </p:txBody>
      </p:sp>
      <p:sp>
        <p:nvSpPr>
          <p:cNvPr id="454" name="answer 2"/>
          <p:cNvSpPr txBox="1"/>
          <p:nvPr/>
        </p:nvSpPr>
        <p:spPr>
          <a:xfrm>
            <a:off x="9009764" y="5807711"/>
            <a:ext cx="1350265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answer 2</a:t>
            </a:r>
          </a:p>
        </p:txBody>
      </p:sp>
      <p:sp>
        <p:nvSpPr>
          <p:cNvPr id="455" name="Answer 2 is never bigger than 2 times answer 1.…"/>
          <p:cNvSpPr txBox="1"/>
          <p:nvPr/>
        </p:nvSpPr>
        <p:spPr>
          <a:xfrm>
            <a:off x="3053499" y="6757324"/>
            <a:ext cx="6640069" cy="8296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Answer 2 is never bigger than 2 times answer 1.</a:t>
            </a:r>
          </a:p>
          <a:p>
            <a:pPr>
              <a:defRPr b="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Answer 1 is never bigger than answer 2.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Outline"/>
          <p:cNvSpPr txBox="1">
            <a:spLocks noGrp="1"/>
          </p:cNvSpPr>
          <p:nvPr>
            <p:ph type="title"/>
          </p:nvPr>
        </p:nvSpPr>
        <p:spPr>
          <a:xfrm>
            <a:off x="2310432" y="131252"/>
            <a:ext cx="8383936" cy="2404496"/>
          </a:xfrm>
          <a:prstGeom prst="rect">
            <a:avLst/>
          </a:prstGeom>
        </p:spPr>
        <p:txBody>
          <a:bodyPr/>
          <a:lstStyle>
            <a:lvl1pPr>
              <a:defRPr sz="64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Outline</a:t>
            </a:r>
          </a:p>
        </p:txBody>
      </p:sp>
      <p:sp>
        <p:nvSpPr>
          <p:cNvPr id="458" name="Performance and Complexity…"/>
          <p:cNvSpPr txBox="1"/>
          <p:nvPr/>
        </p:nvSpPr>
        <p:spPr>
          <a:xfrm>
            <a:off x="1616876" y="2755098"/>
            <a:ext cx="9594990" cy="5851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Performance and Complexity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What is a step?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Counting Executed Steps</a:t>
            </a:r>
          </a:p>
          <a:p>
            <a:pPr algn="l">
              <a:spcBef>
                <a:spcPts val="1600"/>
              </a:spcBef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functions/curves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algorithms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erformance vs. Complexit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Performance vs. Complexity</a:t>
            </a:r>
          </a:p>
        </p:txBody>
      </p:sp>
      <p:sp>
        <p:nvSpPr>
          <p:cNvPr id="126" name="Things that affect performance (total time to run):…"/>
          <p:cNvSpPr txBox="1">
            <a:spLocks noGrp="1"/>
          </p:cNvSpPr>
          <p:nvPr>
            <p:ph type="body" idx="1"/>
          </p:nvPr>
        </p:nvSpPr>
        <p:spPr>
          <a:xfrm>
            <a:off x="952500" y="1968896"/>
            <a:ext cx="11099800" cy="492048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Things that affect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performance </a:t>
            </a:r>
            <a:r>
              <a:t>(total time to run):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????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How fast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How fast?</a:t>
            </a:r>
          </a:p>
        </p:txBody>
      </p:sp>
      <p:sp>
        <p:nvSpPr>
          <p:cNvPr id="463" name="Documentation…"/>
          <p:cNvSpPr txBox="1">
            <a:spLocks noGrp="1"/>
          </p:cNvSpPr>
          <p:nvPr>
            <p:ph type="body" idx="1"/>
          </p:nvPr>
        </p:nvSpPr>
        <p:spPr>
          <a:xfrm>
            <a:off x="952500" y="1968896"/>
            <a:ext cx="11099800" cy="492048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Documentation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u="sng">
                <a:hlinkClick r:id="rId2"/>
              </a:rPr>
              <a:t>https://scikit-learn.org/stable/modules/linear_model.html#ordinary-least-squares-complexity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u="sng">
                <a:hlinkClick r:id="rId3"/>
              </a:rPr>
              <a:t>https://scikit-learn.org/stable/modules/tree.html#complexity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Big O Notation (&quot;O&quot; is for &quot;order of growth&quot;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 defTabSz="566674">
              <a:defRPr sz="4656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Big O Notation ("O" is for "order of growth")</a:t>
            </a:r>
          </a:p>
        </p:txBody>
      </p:sp>
      <p:sp>
        <p:nvSpPr>
          <p:cNvPr id="466" name="Goal: categorize functions (and algorithms) by how fast they grow…"/>
          <p:cNvSpPr txBox="1">
            <a:spLocks noGrp="1"/>
          </p:cNvSpPr>
          <p:nvPr>
            <p:ph type="body" sz="quarter" idx="1"/>
          </p:nvPr>
        </p:nvSpPr>
        <p:spPr>
          <a:xfrm>
            <a:off x="952500" y="1460896"/>
            <a:ext cx="10842068" cy="2299579"/>
          </a:xfrm>
          <a:prstGeom prst="rect">
            <a:avLst/>
          </a:prstGeom>
        </p:spPr>
        <p:txBody>
          <a:bodyPr anchor="t"/>
          <a:lstStyle/>
          <a:p>
            <a:pPr marL="0" indent="0" defTabSz="473201">
              <a:spcBef>
                <a:spcPts val="3400"/>
              </a:spcBef>
              <a:buSzTx/>
              <a:buNone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Goal:</a:t>
            </a:r>
            <a:r>
              <a:t> categorize functions (and algorithms) by how fast they </a:t>
            </a: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grow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scale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small inputs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care</a:t>
            </a:r>
            <a:r>
              <a:t> about shape of the curve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strategy:</a:t>
            </a:r>
            <a:r>
              <a:t> find some multiple of a general function that is an upper bound</a:t>
            </a:r>
          </a:p>
        </p:txBody>
      </p:sp>
      <p:pic>
        <p:nvPicPr>
          <p:cNvPr id="46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097" y="4456839"/>
            <a:ext cx="8648701" cy="5041901"/>
          </a:xfrm>
          <a:prstGeom prst="rect">
            <a:avLst/>
          </a:prstGeom>
          <a:ln w="12700">
            <a:miter lim="400000"/>
          </a:ln>
        </p:spPr>
      </p:pic>
      <p:sp>
        <p:nvSpPr>
          <p:cNvPr id="468" name="f(N) == 2N2 + 100…"/>
          <p:cNvSpPr txBox="1"/>
          <p:nvPr/>
        </p:nvSpPr>
        <p:spPr>
          <a:xfrm>
            <a:off x="9580192" y="5281810"/>
            <a:ext cx="2971892" cy="917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f(N) == 2N</a:t>
            </a:r>
            <a:r>
              <a:rPr baseline="31999"/>
              <a:t>2</a:t>
            </a:r>
            <a:r>
              <a:t> + 100</a:t>
            </a:r>
          </a:p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is an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O(N</a:t>
            </a:r>
            <a:r>
              <a:rPr baseline="31999">
                <a:latin typeface="Gill Sans"/>
                <a:ea typeface="Gill Sans"/>
                <a:cs typeface="Gill Sans"/>
                <a:sym typeface="Gill Sans"/>
              </a:rPr>
              <a:t>2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)</a:t>
            </a:r>
            <a:r>
              <a:t> function</a:t>
            </a:r>
          </a:p>
        </p:txBody>
      </p:sp>
      <p:sp>
        <p:nvSpPr>
          <p:cNvPr id="469" name="f(N)"/>
          <p:cNvSpPr txBox="1"/>
          <p:nvPr/>
        </p:nvSpPr>
        <p:spPr>
          <a:xfrm rot="16200000">
            <a:off x="130909" y="6471969"/>
            <a:ext cx="710730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f(N)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Big O Notation (&quot;O&quot; is for &quot;order of growth&quot;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 defTabSz="566674">
              <a:defRPr sz="4656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Big O Notation ("O" is for "order of growth")</a:t>
            </a:r>
          </a:p>
        </p:txBody>
      </p:sp>
      <p:pic>
        <p:nvPicPr>
          <p:cNvPr id="47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097" y="4456839"/>
            <a:ext cx="8648701" cy="5041901"/>
          </a:xfrm>
          <a:prstGeom prst="rect">
            <a:avLst/>
          </a:prstGeom>
          <a:ln w="12700">
            <a:miter lim="400000"/>
          </a:ln>
        </p:spPr>
      </p:pic>
      <p:sp>
        <p:nvSpPr>
          <p:cNvPr id="473" name="f(N) == 2N2 + 100…"/>
          <p:cNvSpPr txBox="1"/>
          <p:nvPr/>
        </p:nvSpPr>
        <p:spPr>
          <a:xfrm>
            <a:off x="9580192" y="5281810"/>
            <a:ext cx="2971892" cy="917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f(N) == 2N</a:t>
            </a:r>
            <a:r>
              <a:rPr baseline="31999"/>
              <a:t>2</a:t>
            </a:r>
            <a:r>
              <a:t> + 100</a:t>
            </a:r>
          </a:p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is an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O(N</a:t>
            </a:r>
            <a:r>
              <a:rPr baseline="31999">
                <a:latin typeface="Gill Sans"/>
                <a:ea typeface="Gill Sans"/>
                <a:cs typeface="Gill Sans"/>
                <a:sym typeface="Gill Sans"/>
              </a:rPr>
              <a:t>2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)</a:t>
            </a:r>
            <a:r>
              <a:t> function</a:t>
            </a:r>
          </a:p>
        </p:txBody>
      </p:sp>
      <p:sp>
        <p:nvSpPr>
          <p:cNvPr id="474" name="not because N2…"/>
          <p:cNvSpPr txBox="1"/>
          <p:nvPr/>
        </p:nvSpPr>
        <p:spPr>
          <a:xfrm>
            <a:off x="9228607" y="6885743"/>
            <a:ext cx="2659063" cy="91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not because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N</a:t>
            </a:r>
            <a:r>
              <a:rPr baseline="31999">
                <a:latin typeface="Gill Sans"/>
                <a:ea typeface="Gill Sans"/>
                <a:cs typeface="Gill Sans"/>
                <a:sym typeface="Gill Sans"/>
              </a:rPr>
              <a:t>2</a:t>
            </a:r>
          </a:p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is an upper bound</a:t>
            </a:r>
          </a:p>
        </p:txBody>
      </p:sp>
      <p:sp>
        <p:nvSpPr>
          <p:cNvPr id="475" name="Goal: categorize functions (and algorithms) by how fast they grow…"/>
          <p:cNvSpPr txBox="1">
            <a:spLocks noGrp="1"/>
          </p:cNvSpPr>
          <p:nvPr>
            <p:ph type="body" sz="quarter" idx="1"/>
          </p:nvPr>
        </p:nvSpPr>
        <p:spPr>
          <a:xfrm>
            <a:off x="952500" y="1460896"/>
            <a:ext cx="10842068" cy="2299579"/>
          </a:xfrm>
          <a:prstGeom prst="rect">
            <a:avLst/>
          </a:prstGeom>
        </p:spPr>
        <p:txBody>
          <a:bodyPr anchor="t"/>
          <a:lstStyle/>
          <a:p>
            <a:pPr marL="0" indent="0" defTabSz="473201">
              <a:spcBef>
                <a:spcPts val="3400"/>
              </a:spcBef>
              <a:buSzTx/>
              <a:buNone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Goal:</a:t>
            </a:r>
            <a:r>
              <a:t> categorize functions (and algorithms) by how fast they </a:t>
            </a: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grow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scale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small inputs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care</a:t>
            </a:r>
            <a:r>
              <a:t> about shape of the curve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strategy:</a:t>
            </a:r>
            <a:r>
              <a:t> find some multiple of a general function that is an upper bound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Big O Notation (&quot;O&quot; is for &quot;order of growth&quot;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 defTabSz="566674">
              <a:defRPr sz="4656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Big O Notation ("O" is for "order of growth")</a:t>
            </a:r>
          </a:p>
        </p:txBody>
      </p:sp>
      <p:pic>
        <p:nvPicPr>
          <p:cNvPr id="47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097" y="4431439"/>
            <a:ext cx="8648701" cy="5067301"/>
          </a:xfrm>
          <a:prstGeom prst="rect">
            <a:avLst/>
          </a:prstGeom>
          <a:ln w="12700">
            <a:miter lim="400000"/>
          </a:ln>
        </p:spPr>
      </p:pic>
      <p:sp>
        <p:nvSpPr>
          <p:cNvPr id="479" name="Line"/>
          <p:cNvSpPr/>
          <p:nvPr/>
        </p:nvSpPr>
        <p:spPr>
          <a:xfrm flipV="1">
            <a:off x="4642982" y="5412714"/>
            <a:ext cx="1" cy="3354925"/>
          </a:xfrm>
          <a:prstGeom prst="line">
            <a:avLst/>
          </a:prstGeom>
          <a:ln w="254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80" name="crossover…"/>
          <p:cNvSpPr txBox="1"/>
          <p:nvPr/>
        </p:nvSpPr>
        <p:spPr>
          <a:xfrm>
            <a:off x="4015002" y="4581710"/>
            <a:ext cx="125596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crossover</a:t>
            </a:r>
          </a:p>
          <a:p>
            <a:pPr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point</a:t>
            </a:r>
          </a:p>
        </p:txBody>
      </p:sp>
      <p:sp>
        <p:nvSpPr>
          <p:cNvPr id="481" name="f(N) == 2N2 + 100…"/>
          <p:cNvSpPr txBox="1"/>
          <p:nvPr/>
        </p:nvSpPr>
        <p:spPr>
          <a:xfrm>
            <a:off x="9580192" y="5281810"/>
            <a:ext cx="2971892" cy="917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f(N) == 2N</a:t>
            </a:r>
            <a:r>
              <a:rPr baseline="31999"/>
              <a:t>2</a:t>
            </a:r>
            <a:r>
              <a:t> + 100</a:t>
            </a:r>
          </a:p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is an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O(N</a:t>
            </a:r>
            <a:r>
              <a:rPr baseline="31999">
                <a:latin typeface="Gill Sans"/>
                <a:ea typeface="Gill Sans"/>
                <a:cs typeface="Gill Sans"/>
                <a:sym typeface="Gill Sans"/>
              </a:rPr>
              <a:t>2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)</a:t>
            </a:r>
            <a:r>
              <a:t> function</a:t>
            </a:r>
          </a:p>
        </p:txBody>
      </p:sp>
      <p:sp>
        <p:nvSpPr>
          <p:cNvPr id="482" name="not because N2…"/>
          <p:cNvSpPr txBox="1"/>
          <p:nvPr/>
        </p:nvSpPr>
        <p:spPr>
          <a:xfrm>
            <a:off x="9228607" y="6885743"/>
            <a:ext cx="2659063" cy="91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not because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N</a:t>
            </a:r>
            <a:r>
              <a:rPr baseline="31999">
                <a:latin typeface="Gill Sans"/>
                <a:ea typeface="Gill Sans"/>
                <a:cs typeface="Gill Sans"/>
                <a:sym typeface="Gill Sans"/>
              </a:rPr>
              <a:t>2</a:t>
            </a:r>
          </a:p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is an upper bound</a:t>
            </a:r>
          </a:p>
        </p:txBody>
      </p:sp>
      <p:sp>
        <p:nvSpPr>
          <p:cNvPr id="483" name="because some multiple is an upper bound after some point"/>
          <p:cNvSpPr txBox="1"/>
          <p:nvPr/>
        </p:nvSpPr>
        <p:spPr>
          <a:xfrm>
            <a:off x="8385422" y="8380526"/>
            <a:ext cx="4480730" cy="9199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because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some</a:t>
            </a:r>
            <a:r>
              <a:t>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multiple</a:t>
            </a:r>
            <a:r>
              <a:t> is an upper bound after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some</a:t>
            </a:r>
            <a:r>
              <a:t> </a:t>
            </a:r>
            <a:r>
              <a:rPr>
                <a:latin typeface="Gill Sans"/>
                <a:ea typeface="Gill Sans"/>
                <a:cs typeface="Gill Sans"/>
                <a:sym typeface="Gill Sans"/>
              </a:rPr>
              <a:t>point</a:t>
            </a:r>
          </a:p>
        </p:txBody>
      </p:sp>
      <p:sp>
        <p:nvSpPr>
          <p:cNvPr id="484" name="Goal: categorize functions (and algorithms) by how fast they grow…"/>
          <p:cNvSpPr txBox="1">
            <a:spLocks noGrp="1"/>
          </p:cNvSpPr>
          <p:nvPr>
            <p:ph type="body" sz="quarter" idx="1"/>
          </p:nvPr>
        </p:nvSpPr>
        <p:spPr>
          <a:xfrm>
            <a:off x="952500" y="1460896"/>
            <a:ext cx="10842068" cy="2299579"/>
          </a:xfrm>
          <a:prstGeom prst="rect">
            <a:avLst/>
          </a:prstGeom>
        </p:spPr>
        <p:txBody>
          <a:bodyPr anchor="t"/>
          <a:lstStyle/>
          <a:p>
            <a:pPr marL="0" indent="0" defTabSz="473201">
              <a:spcBef>
                <a:spcPts val="3400"/>
              </a:spcBef>
              <a:buSzTx/>
              <a:buNone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Goal:</a:t>
            </a:r>
            <a:r>
              <a:t> categorize functions (and algorithms) by how fast they </a:t>
            </a: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grow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scale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small inputs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care</a:t>
            </a:r>
            <a:r>
              <a:t> about shape of the curve</a:t>
            </a:r>
          </a:p>
          <a:p>
            <a:pPr marL="339470" indent="-185165" defTabSz="473201">
              <a:spcBef>
                <a:spcPts val="0"/>
              </a:spcBef>
              <a:buSzPct val="100000"/>
              <a:buChar char="-"/>
              <a:defRPr sz="2835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1">
                    <a:lumOff val="-13575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strategy:</a:t>
            </a:r>
            <a:r>
              <a:t> find some multiple of a general function that is an upper bound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487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488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489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490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491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492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3" name="do not care about scale"/>
          <p:cNvSpPr txBox="1"/>
          <p:nvPr/>
        </p:nvSpPr>
        <p:spPr>
          <a:xfrm>
            <a:off x="10215812" y="1382449"/>
            <a:ext cx="2385561" cy="381001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9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scale</a:t>
            </a:r>
          </a:p>
        </p:txBody>
      </p:sp>
      <p:sp>
        <p:nvSpPr>
          <p:cNvPr id="494" name="care about shape of the curve"/>
          <p:cNvSpPr txBox="1"/>
          <p:nvPr/>
        </p:nvSpPr>
        <p:spPr>
          <a:xfrm>
            <a:off x="2777143" y="1382449"/>
            <a:ext cx="2984098" cy="381001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9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care</a:t>
            </a:r>
            <a:r>
              <a:t> about shape of the curve</a:t>
            </a:r>
          </a:p>
        </p:txBody>
      </p:sp>
      <p:sp>
        <p:nvSpPr>
          <p:cNvPr id="495" name="do not care about small inputs"/>
          <p:cNvSpPr txBox="1"/>
          <p:nvPr/>
        </p:nvSpPr>
        <p:spPr>
          <a:xfrm>
            <a:off x="6474464" y="1382449"/>
            <a:ext cx="3030991" cy="381001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9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small inputs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Oval"/>
          <p:cNvSpPr/>
          <p:nvPr/>
        </p:nvSpPr>
        <p:spPr>
          <a:xfrm>
            <a:off x="1042330" y="4913296"/>
            <a:ext cx="11336600" cy="4389345"/>
          </a:xfrm>
          <a:prstGeom prst="ellipse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l">
              <a:defRPr sz="2000" b="0"/>
            </a:pPr>
            <a:endParaRPr/>
          </a:p>
        </p:txBody>
      </p:sp>
      <p:sp>
        <p:nvSpPr>
          <p:cNvPr id="498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499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500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501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502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503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504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5" name="Oval"/>
          <p:cNvSpPr/>
          <p:nvPr/>
        </p:nvSpPr>
        <p:spPr>
          <a:xfrm>
            <a:off x="2549107" y="5027360"/>
            <a:ext cx="9318290" cy="3915387"/>
          </a:xfrm>
          <a:prstGeom prst="ellipse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l">
              <a:defRPr sz="2000" b="0"/>
            </a:pPr>
            <a:endParaRPr/>
          </a:p>
        </p:txBody>
      </p:sp>
      <p:sp>
        <p:nvSpPr>
          <p:cNvPr id="506" name="Oval"/>
          <p:cNvSpPr/>
          <p:nvPr/>
        </p:nvSpPr>
        <p:spPr>
          <a:xfrm>
            <a:off x="3606132" y="5136763"/>
            <a:ext cx="8134265" cy="3696582"/>
          </a:xfrm>
          <a:prstGeom prst="ellipse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l">
              <a:defRPr sz="2000" b="0"/>
            </a:pPr>
            <a:endParaRPr/>
          </a:p>
        </p:txBody>
      </p:sp>
      <p:sp>
        <p:nvSpPr>
          <p:cNvPr id="507" name="Oval"/>
          <p:cNvSpPr/>
          <p:nvPr/>
        </p:nvSpPr>
        <p:spPr>
          <a:xfrm>
            <a:off x="4709015" y="5289925"/>
            <a:ext cx="6700512" cy="3327020"/>
          </a:xfrm>
          <a:prstGeom prst="ellipse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l">
              <a:defRPr sz="2000" b="0"/>
            </a:pPr>
            <a:endParaRPr/>
          </a:p>
        </p:txBody>
      </p:sp>
      <p:sp>
        <p:nvSpPr>
          <p:cNvPr id="508" name="Oval"/>
          <p:cNvSpPr/>
          <p:nvPr/>
        </p:nvSpPr>
        <p:spPr>
          <a:xfrm>
            <a:off x="6465116" y="5508728"/>
            <a:ext cx="4359451" cy="2889413"/>
          </a:xfrm>
          <a:prstGeom prst="ellipse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l">
              <a:defRPr sz="2000" b="0"/>
            </a:pPr>
            <a:endParaRPr/>
          </a:p>
        </p:txBody>
      </p:sp>
      <p:sp>
        <p:nvSpPr>
          <p:cNvPr id="509" name="Oval"/>
          <p:cNvSpPr/>
          <p:nvPr/>
        </p:nvSpPr>
        <p:spPr>
          <a:xfrm>
            <a:off x="7466276" y="6020200"/>
            <a:ext cx="2942091" cy="1866470"/>
          </a:xfrm>
          <a:prstGeom prst="ellipse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l">
              <a:defRPr sz="2000"/>
            </a:pPr>
            <a:endParaRPr/>
          </a:p>
        </p:txBody>
      </p:sp>
      <p:sp>
        <p:nvSpPr>
          <p:cNvPr id="510" name="Oval"/>
          <p:cNvSpPr/>
          <p:nvPr/>
        </p:nvSpPr>
        <p:spPr>
          <a:xfrm>
            <a:off x="8973736" y="6519181"/>
            <a:ext cx="1166132" cy="868508"/>
          </a:xfrm>
          <a:prstGeom prst="ellipse">
            <a:avLst/>
          </a:prstGeom>
          <a:solidFill>
            <a:srgbClr val="E8E8E8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l">
              <a:defRPr sz="2000"/>
            </a:pPr>
            <a:endParaRPr/>
          </a:p>
        </p:txBody>
      </p:sp>
      <p:sp>
        <p:nvSpPr>
          <p:cNvPr id="511" name="O(1)"/>
          <p:cNvSpPr txBox="1"/>
          <p:nvPr/>
        </p:nvSpPr>
        <p:spPr>
          <a:xfrm>
            <a:off x="9199465" y="6635077"/>
            <a:ext cx="714674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/>
            </a:lvl1pPr>
          </a:lstStyle>
          <a:p>
            <a:r>
              <a:t>O(1)</a:t>
            </a:r>
          </a:p>
        </p:txBody>
      </p:sp>
      <p:sp>
        <p:nvSpPr>
          <p:cNvPr id="512" name="O(N)"/>
          <p:cNvSpPr txBox="1"/>
          <p:nvPr/>
        </p:nvSpPr>
        <p:spPr>
          <a:xfrm>
            <a:off x="6531639" y="6635077"/>
            <a:ext cx="901850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/>
            </a:lvl1pPr>
          </a:lstStyle>
          <a:p>
            <a:r>
              <a:t>O(N)</a:t>
            </a:r>
          </a:p>
        </p:txBody>
      </p:sp>
      <p:sp>
        <p:nvSpPr>
          <p:cNvPr id="513" name="O(N2)"/>
          <p:cNvSpPr txBox="1"/>
          <p:nvPr/>
        </p:nvSpPr>
        <p:spPr>
          <a:xfrm>
            <a:off x="3748473" y="6718354"/>
            <a:ext cx="90184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b="0"/>
            </a:pPr>
            <a:r>
              <a:t>O(N</a:t>
            </a:r>
            <a:r>
              <a:rPr baseline="31999"/>
              <a:t>2</a:t>
            </a:r>
            <a:r>
              <a:t>)</a:t>
            </a:r>
          </a:p>
        </p:txBody>
      </p:sp>
      <p:sp>
        <p:nvSpPr>
          <p:cNvPr id="514" name="..."/>
          <p:cNvSpPr txBox="1"/>
          <p:nvPr/>
        </p:nvSpPr>
        <p:spPr>
          <a:xfrm>
            <a:off x="3073149" y="6788130"/>
            <a:ext cx="314773" cy="393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515" name="O(log N)"/>
          <p:cNvSpPr txBox="1"/>
          <p:nvPr/>
        </p:nvSpPr>
        <p:spPr>
          <a:xfrm>
            <a:off x="7519684" y="6635077"/>
            <a:ext cx="136150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/>
            </a:lvl1pPr>
          </a:lstStyle>
          <a:p>
            <a:r>
              <a:t>O(log N)</a:t>
            </a:r>
          </a:p>
        </p:txBody>
      </p:sp>
      <p:sp>
        <p:nvSpPr>
          <p:cNvPr id="516" name="O(N!)"/>
          <p:cNvSpPr txBox="1"/>
          <p:nvPr/>
        </p:nvSpPr>
        <p:spPr>
          <a:xfrm>
            <a:off x="1350540" y="6841268"/>
            <a:ext cx="1118891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/>
            </a:lvl1pPr>
          </a:lstStyle>
          <a:p>
            <a:r>
              <a:t>O(N!)</a:t>
            </a:r>
          </a:p>
        </p:txBody>
      </p:sp>
      <p:sp>
        <p:nvSpPr>
          <p:cNvPr id="517" name="Sets"/>
          <p:cNvSpPr txBox="1"/>
          <p:nvPr/>
        </p:nvSpPr>
        <p:spPr>
          <a:xfrm>
            <a:off x="545744" y="5511799"/>
            <a:ext cx="77301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Sets</a:t>
            </a:r>
          </a:p>
        </p:txBody>
      </p:sp>
      <p:sp>
        <p:nvSpPr>
          <p:cNvPr id="518" name="f(N)=2*N"/>
          <p:cNvSpPr txBox="1"/>
          <p:nvPr/>
        </p:nvSpPr>
        <p:spPr>
          <a:xfrm rot="2122551">
            <a:off x="6778971" y="7537139"/>
            <a:ext cx="135716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f(N)=2*N</a:t>
            </a:r>
          </a:p>
        </p:txBody>
      </p:sp>
      <p:sp>
        <p:nvSpPr>
          <p:cNvPr id="519" name="Note: if f(N) is in O(N), then of course f(N) is in O(N2) too.  When asked, give the most informative answer."/>
          <p:cNvSpPr/>
          <p:nvPr/>
        </p:nvSpPr>
        <p:spPr>
          <a:xfrm>
            <a:off x="223353" y="8396761"/>
            <a:ext cx="5344364" cy="1284295"/>
          </a:xfrm>
          <a:prstGeom prst="rect">
            <a:avLst/>
          </a:prstGeom>
          <a:solidFill>
            <a:schemeClr val="accent3">
              <a:hueOff val="-274225"/>
              <a:satOff val="26768"/>
              <a:lumOff val="11368"/>
            </a:schemeClr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l">
              <a:defRPr sz="25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Note:</a:t>
            </a:r>
            <a:r>
              <a:t> if f(N) is in O(N), then of course f(N) is in O(N</a:t>
            </a:r>
            <a:r>
              <a:rPr baseline="31999"/>
              <a:t>2</a:t>
            </a:r>
            <a:r>
              <a:t>) too.  When asked, give the most informative answer.</a:t>
            </a:r>
          </a:p>
        </p:txBody>
      </p:sp>
      <p:sp>
        <p:nvSpPr>
          <p:cNvPr id="520" name="do not care about scale"/>
          <p:cNvSpPr txBox="1"/>
          <p:nvPr/>
        </p:nvSpPr>
        <p:spPr>
          <a:xfrm>
            <a:off x="10215812" y="1382449"/>
            <a:ext cx="2385561" cy="381001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9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scale</a:t>
            </a:r>
          </a:p>
        </p:txBody>
      </p:sp>
      <p:sp>
        <p:nvSpPr>
          <p:cNvPr id="521" name="care about shape of the curve"/>
          <p:cNvSpPr txBox="1"/>
          <p:nvPr/>
        </p:nvSpPr>
        <p:spPr>
          <a:xfrm>
            <a:off x="2777143" y="1382449"/>
            <a:ext cx="2984098" cy="381001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9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care</a:t>
            </a:r>
            <a:r>
              <a:t> about shape of the curve</a:t>
            </a:r>
          </a:p>
        </p:txBody>
      </p:sp>
      <p:sp>
        <p:nvSpPr>
          <p:cNvPr id="522" name="do not care about small inputs"/>
          <p:cNvSpPr txBox="1"/>
          <p:nvPr/>
        </p:nvSpPr>
        <p:spPr>
          <a:xfrm>
            <a:off x="6474464" y="1382449"/>
            <a:ext cx="3030991" cy="381001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9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do not care</a:t>
            </a:r>
            <a:r>
              <a:t> about small inputs</a:t>
            </a:r>
          </a:p>
        </p:txBody>
      </p:sp>
      <p:sp>
        <p:nvSpPr>
          <p:cNvPr id="523" name="O(N log N"/>
          <p:cNvSpPr txBox="1"/>
          <p:nvPr/>
        </p:nvSpPr>
        <p:spPr>
          <a:xfrm>
            <a:off x="4809135" y="6635077"/>
            <a:ext cx="149081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/>
            </a:lvl1pPr>
          </a:lstStyle>
          <a:p>
            <a:r>
              <a:rPr dirty="0"/>
              <a:t>O(N log N</a:t>
            </a:r>
            <a:r>
              <a:rPr lang="en-CA" dirty="0"/>
              <a:t>)</a:t>
            </a:r>
            <a:endParaRPr dirty="0"/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526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527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528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529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530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531" name="f(N) = 100N ∈ O(N2)"/>
          <p:cNvSpPr txBox="1"/>
          <p:nvPr/>
        </p:nvSpPr>
        <p:spPr>
          <a:xfrm>
            <a:off x="526784" y="6907909"/>
            <a:ext cx="3472174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 = 100N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)</a:t>
            </a:r>
          </a:p>
        </p:txBody>
      </p:sp>
      <p:sp>
        <p:nvSpPr>
          <p:cNvPr id="532" name="f(N) = 2N ∈ O(N)"/>
          <p:cNvSpPr txBox="1"/>
          <p:nvPr/>
        </p:nvSpPr>
        <p:spPr>
          <a:xfrm>
            <a:off x="526784" y="5955410"/>
            <a:ext cx="2964174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 = 2N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  <a:r>
              <a:t>)</a:t>
            </a:r>
          </a:p>
        </p:txBody>
      </p:sp>
      <p:sp>
        <p:nvSpPr>
          <p:cNvPr id="533" name="f(N) = N2 ∈ O(1000000N)"/>
          <p:cNvSpPr txBox="1"/>
          <p:nvPr/>
        </p:nvSpPr>
        <p:spPr>
          <a:xfrm>
            <a:off x="526784" y="8622409"/>
            <a:ext cx="4234174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 = N</a:t>
            </a:r>
            <a:r>
              <a:rPr baseline="31999">
                <a:solidFill>
                  <a:schemeClr val="accent1">
                    <a:lumOff val="-13575"/>
                  </a:schemeClr>
                </a:solidFill>
              </a:rPr>
              <a:t>2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1000000N</a:t>
            </a:r>
            <a:r>
              <a:t>)</a:t>
            </a:r>
          </a:p>
        </p:txBody>
      </p:sp>
      <p:sp>
        <p:nvSpPr>
          <p:cNvPr id="534" name="which ones…"/>
          <p:cNvSpPr txBox="1"/>
          <p:nvPr/>
        </p:nvSpPr>
        <p:spPr>
          <a:xfrm>
            <a:off x="3689033" y="4773304"/>
            <a:ext cx="2818806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which ones</a:t>
            </a:r>
          </a:p>
          <a:p>
            <a:pPr>
              <a:defRPr sz="4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are true?</a:t>
            </a:r>
          </a:p>
        </p:txBody>
      </p:sp>
      <p:sp>
        <p:nvSpPr>
          <p:cNvPr id="535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538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539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540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541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542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543" name="f(N) = 100N ∈ O(N2)"/>
          <p:cNvSpPr txBox="1"/>
          <p:nvPr/>
        </p:nvSpPr>
        <p:spPr>
          <a:xfrm>
            <a:off x="526784" y="6907909"/>
            <a:ext cx="3472174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 = 100N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)</a:t>
            </a:r>
          </a:p>
        </p:txBody>
      </p:sp>
      <p:sp>
        <p:nvSpPr>
          <p:cNvPr id="544" name="f(N) = 2N ∈ O(N)"/>
          <p:cNvSpPr txBox="1"/>
          <p:nvPr/>
        </p:nvSpPr>
        <p:spPr>
          <a:xfrm>
            <a:off x="526784" y="5955410"/>
            <a:ext cx="2964174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 = 2N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  <a:r>
              <a:t>)</a:t>
            </a:r>
          </a:p>
        </p:txBody>
      </p:sp>
      <p:sp>
        <p:nvSpPr>
          <p:cNvPr id="545" name="f(N) = N2 ∈ O(1000000N)"/>
          <p:cNvSpPr txBox="1"/>
          <p:nvPr/>
        </p:nvSpPr>
        <p:spPr>
          <a:xfrm>
            <a:off x="526784" y="8622409"/>
            <a:ext cx="4234174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strike="sngStrike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 = N</a:t>
            </a:r>
            <a:r>
              <a:rPr baseline="31999">
                <a:solidFill>
                  <a:schemeClr val="accent1">
                    <a:lumOff val="-13575"/>
                  </a:schemeClr>
                </a:solidFill>
              </a:rPr>
              <a:t>2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1000000N</a:t>
            </a:r>
            <a:r>
              <a:t>)</a:t>
            </a:r>
          </a:p>
        </p:txBody>
      </p:sp>
      <p:sp>
        <p:nvSpPr>
          <p:cNvPr id="546" name="which ones…"/>
          <p:cNvSpPr txBox="1"/>
          <p:nvPr/>
        </p:nvSpPr>
        <p:spPr>
          <a:xfrm>
            <a:off x="3689033" y="4773304"/>
            <a:ext cx="2818806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which ones</a:t>
            </a:r>
          </a:p>
          <a:p>
            <a:pPr>
              <a:defRPr sz="48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are true?</a:t>
            </a:r>
          </a:p>
        </p:txBody>
      </p:sp>
      <p:sp>
        <p:nvSpPr>
          <p:cNvPr id="547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pic>
        <p:nvPicPr>
          <p:cNvPr id="54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8551" y="5617146"/>
            <a:ext cx="6191726" cy="40777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551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552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553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554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555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556" name="O(3N5 + N4 + 8N3 + 3N2 + N + 5)"/>
          <p:cNvSpPr txBox="1"/>
          <p:nvPr/>
        </p:nvSpPr>
        <p:spPr>
          <a:xfrm>
            <a:off x="3946411" y="5927166"/>
            <a:ext cx="5249802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t>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 </a:t>
            </a:r>
            <a:r>
              <a:t>+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 </a:t>
            </a:r>
            <a:r>
              <a:t>+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8N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 </a:t>
            </a:r>
            <a:r>
              <a:t>+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 </a:t>
            </a:r>
            <a:r>
              <a:t>+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</a:t>
            </a:r>
            <a:r>
              <a:t>+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</a:t>
            </a:r>
            <a:r>
              <a:t>)</a:t>
            </a:r>
          </a:p>
        </p:txBody>
      </p:sp>
      <p:sp>
        <p:nvSpPr>
          <p:cNvPr id="557" name="shortcuts"/>
          <p:cNvSpPr txBox="1"/>
          <p:nvPr/>
        </p:nvSpPr>
        <p:spPr>
          <a:xfrm>
            <a:off x="5026192" y="4874933"/>
            <a:ext cx="2347913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shortcuts</a:t>
            </a:r>
          </a:p>
        </p:txBody>
      </p:sp>
      <p:sp>
        <p:nvSpPr>
          <p:cNvPr id="558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59" name="O(3N5)"/>
          <p:cNvSpPr txBox="1"/>
          <p:nvPr/>
        </p:nvSpPr>
        <p:spPr>
          <a:xfrm>
            <a:off x="3946411" y="6943166"/>
            <a:ext cx="128923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t>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</a:t>
            </a:r>
            <a:r>
              <a:t>)</a:t>
            </a:r>
          </a:p>
        </p:txBody>
      </p:sp>
      <p:sp>
        <p:nvSpPr>
          <p:cNvPr id="560" name="O(N5)"/>
          <p:cNvSpPr txBox="1"/>
          <p:nvPr/>
        </p:nvSpPr>
        <p:spPr>
          <a:xfrm>
            <a:off x="3946411" y="7959166"/>
            <a:ext cx="1098737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t>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  <a:r>
              <a:rPr baseline="31999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</a:t>
            </a:r>
            <a:r>
              <a:t>)</a:t>
            </a:r>
          </a:p>
        </p:txBody>
      </p:sp>
      <p:sp>
        <p:nvSpPr>
          <p:cNvPr id="565" name="Connection Line"/>
          <p:cNvSpPr/>
          <p:nvPr/>
        </p:nvSpPr>
        <p:spPr>
          <a:xfrm>
            <a:off x="3716198" y="6369879"/>
            <a:ext cx="177401" cy="7713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0" h="21600" extrusionOk="0">
                <a:moveTo>
                  <a:pt x="16200" y="21600"/>
                </a:moveTo>
                <a:cubicBezTo>
                  <a:pt x="-5288" y="12941"/>
                  <a:pt x="-5400" y="5741"/>
                  <a:pt x="15865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562" name="keep leading term…"/>
          <p:cNvSpPr txBox="1"/>
          <p:nvPr/>
        </p:nvSpPr>
        <p:spPr>
          <a:xfrm>
            <a:off x="1748232" y="6295683"/>
            <a:ext cx="1907184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keep leading term</a:t>
            </a:r>
          </a:p>
          <a:p>
            <a:pPr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(if finite number)</a:t>
            </a:r>
          </a:p>
        </p:txBody>
      </p:sp>
      <p:sp>
        <p:nvSpPr>
          <p:cNvPr id="566" name="Connection Line"/>
          <p:cNvSpPr/>
          <p:nvPr/>
        </p:nvSpPr>
        <p:spPr>
          <a:xfrm>
            <a:off x="3716198" y="7385879"/>
            <a:ext cx="177401" cy="7713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0" h="21600" extrusionOk="0">
                <a:moveTo>
                  <a:pt x="16200" y="21600"/>
                </a:moveTo>
                <a:cubicBezTo>
                  <a:pt x="-5288" y="12941"/>
                  <a:pt x="-5400" y="5741"/>
                  <a:pt x="15865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564" name="drop coefficients"/>
          <p:cNvSpPr txBox="1"/>
          <p:nvPr/>
        </p:nvSpPr>
        <p:spPr>
          <a:xfrm>
            <a:off x="1811608" y="7569951"/>
            <a:ext cx="1780432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drop coefficients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Outline"/>
          <p:cNvSpPr txBox="1">
            <a:spLocks noGrp="1"/>
          </p:cNvSpPr>
          <p:nvPr>
            <p:ph type="title"/>
          </p:nvPr>
        </p:nvSpPr>
        <p:spPr>
          <a:xfrm>
            <a:off x="2310432" y="131252"/>
            <a:ext cx="8383936" cy="2404496"/>
          </a:xfrm>
          <a:prstGeom prst="rect">
            <a:avLst/>
          </a:prstGeom>
        </p:spPr>
        <p:txBody>
          <a:bodyPr/>
          <a:lstStyle>
            <a:lvl1pPr>
              <a:defRPr sz="64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Outline</a:t>
            </a:r>
          </a:p>
        </p:txBody>
      </p:sp>
      <p:sp>
        <p:nvSpPr>
          <p:cNvPr id="569" name="Performance and Complexity…"/>
          <p:cNvSpPr txBox="1"/>
          <p:nvPr/>
        </p:nvSpPr>
        <p:spPr>
          <a:xfrm>
            <a:off x="1616876" y="2755098"/>
            <a:ext cx="9594990" cy="5851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Performance and Complexity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What is a step?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Counting Executed Steps</a:t>
            </a:r>
          </a:p>
          <a:p>
            <a:pPr algn="l">
              <a:spcBef>
                <a:spcPts val="1600"/>
              </a:spcBef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functions/curves</a:t>
            </a:r>
          </a:p>
          <a:p>
            <a:pPr algn="l">
              <a:spcBef>
                <a:spcPts val="1600"/>
              </a:spcBef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Big O: for algorithms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erformance vs. Complexit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Performance vs. Complexity</a:t>
            </a:r>
          </a:p>
        </p:txBody>
      </p:sp>
      <p:sp>
        <p:nvSpPr>
          <p:cNvPr id="129" name="Things that affect performance (total time to run):…"/>
          <p:cNvSpPr txBox="1">
            <a:spLocks noGrp="1"/>
          </p:cNvSpPr>
          <p:nvPr>
            <p:ph type="body" idx="1"/>
          </p:nvPr>
        </p:nvSpPr>
        <p:spPr>
          <a:xfrm>
            <a:off x="952500" y="1968896"/>
            <a:ext cx="11099800" cy="492048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Things that affect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performance </a:t>
            </a:r>
            <a:r>
              <a:t>(total time to run):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speed of the computer (CPU, etc)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speed of Python (quality+efficiency of interpretation)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algorithm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:</a:t>
            </a:r>
            <a:r>
              <a:t> strategy for solving the problem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input size:</a:t>
            </a:r>
            <a:r>
              <a:t> how much data do we have?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572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573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574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575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576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577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78" name="We'll let f(N) be the number of steps that some…"/>
          <p:cNvSpPr txBox="1"/>
          <p:nvPr/>
        </p:nvSpPr>
        <p:spPr>
          <a:xfrm>
            <a:off x="1098985" y="5562088"/>
            <a:ext cx="10383324" cy="2637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400" b="0"/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We'll let</a:t>
            </a:r>
            <a:r>
              <a:t>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be the number of steps that some</a:t>
            </a:r>
          </a:p>
          <a:p>
            <a:pPr>
              <a:defRPr sz="3400" b="0"/>
            </a:pP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Algorithm A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needs to perform for input size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 N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.</a:t>
            </a:r>
          </a:p>
          <a:p>
            <a:pPr>
              <a:defRPr sz="3400" b="0"/>
            </a:pPr>
            <a:endParaRPr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>
              <a:defRPr sz="3400" b="0"/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When we say </a:t>
            </a:r>
            <a:r>
              <a:rPr>
                <a:solidFill>
                  <a:schemeClr val="accent1">
                    <a:hueOff val="114395"/>
                    <a:lumOff val="-24975"/>
                  </a:schemeClr>
                </a:solidFill>
              </a:rPr>
              <a:t>Algorithm A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,</a:t>
            </a:r>
          </a:p>
          <a:p>
            <a:pPr>
              <a:defRPr sz="3400" b="0"/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we mean that</a:t>
            </a:r>
            <a:r>
              <a:t>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581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582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583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584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585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586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pic>
        <p:nvPicPr>
          <p:cNvPr id="587" name="Image" descr="Image"/>
          <p:cNvPicPr>
            <a:picLocks noChangeAspect="1"/>
          </p:cNvPicPr>
          <p:nvPr/>
        </p:nvPicPr>
        <p:blipFill>
          <a:blip r:embed="rId2"/>
          <a:srcRect t="19217"/>
          <a:stretch>
            <a:fillRect/>
          </a:stretch>
        </p:blipFill>
        <p:spPr>
          <a:xfrm rot="4530">
            <a:off x="1729365" y="5000075"/>
            <a:ext cx="6655845" cy="3318098"/>
          </a:xfrm>
          <a:prstGeom prst="rect">
            <a:avLst/>
          </a:prstGeom>
          <a:ln w="12700">
            <a:miter lim="400000"/>
          </a:ln>
        </p:spPr>
      </p:pic>
      <p:sp>
        <p:nvSpPr>
          <p:cNvPr id="588" name="STEP"/>
          <p:cNvSpPr txBox="1"/>
          <p:nvPr/>
        </p:nvSpPr>
        <p:spPr>
          <a:xfrm>
            <a:off x="770950" y="5351174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589" name="STEP"/>
          <p:cNvSpPr txBox="1"/>
          <p:nvPr/>
        </p:nvSpPr>
        <p:spPr>
          <a:xfrm>
            <a:off x="770950" y="60270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590" name="STEP"/>
          <p:cNvSpPr txBox="1"/>
          <p:nvPr/>
        </p:nvSpPr>
        <p:spPr>
          <a:xfrm>
            <a:off x="770950" y="68652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591" name="STEP"/>
          <p:cNvSpPr txBox="1"/>
          <p:nvPr/>
        </p:nvSpPr>
        <p:spPr>
          <a:xfrm>
            <a:off x="770950" y="80717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592" name="Rectangle"/>
          <p:cNvSpPr/>
          <p:nvPr/>
        </p:nvSpPr>
        <p:spPr>
          <a:xfrm>
            <a:off x="1753240" y="6455060"/>
            <a:ext cx="6609283" cy="1335233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3" name="Rectangle"/>
          <p:cNvSpPr/>
          <p:nvPr/>
        </p:nvSpPr>
        <p:spPr>
          <a:xfrm>
            <a:off x="1753240" y="7865847"/>
            <a:ext cx="6609283" cy="876945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4" name="Rectangle"/>
          <p:cNvSpPr/>
          <p:nvPr/>
        </p:nvSpPr>
        <p:spPr>
          <a:xfrm>
            <a:off x="1753240" y="5135347"/>
            <a:ext cx="6609283" cy="87694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5" name="For N elements, there will be 2*N+3 steps"/>
          <p:cNvSpPr txBox="1"/>
          <p:nvPr/>
        </p:nvSpPr>
        <p:spPr>
          <a:xfrm>
            <a:off x="2262702" y="8870945"/>
            <a:ext cx="5590358" cy="459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For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N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elements, there will be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2*N+3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steps</a:t>
            </a:r>
          </a:p>
        </p:txBody>
      </p:sp>
      <p:sp>
        <p:nvSpPr>
          <p:cNvPr id="596" name="2*N+3 ≤ 3 * N"/>
          <p:cNvSpPr txBox="1"/>
          <p:nvPr/>
        </p:nvSpPr>
        <p:spPr>
          <a:xfrm>
            <a:off x="9563734" y="5529601"/>
            <a:ext cx="2453507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2*N+3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3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</a:p>
        </p:txBody>
      </p:sp>
      <p:sp>
        <p:nvSpPr>
          <p:cNvPr id="597" name="[for big N values]"/>
          <p:cNvSpPr txBox="1"/>
          <p:nvPr/>
        </p:nvSpPr>
        <p:spPr>
          <a:xfrm>
            <a:off x="9703297" y="6005084"/>
            <a:ext cx="218777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[for big N values]</a:t>
            </a:r>
          </a:p>
        </p:txBody>
      </p:sp>
      <p:sp>
        <p:nvSpPr>
          <p:cNvPr id="598" name="Arrow"/>
          <p:cNvSpPr/>
          <p:nvPr/>
        </p:nvSpPr>
        <p:spPr>
          <a:xfrm rot="5400000">
            <a:off x="9958993" y="6077594"/>
            <a:ext cx="1676383" cy="2534246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9" name="therefore"/>
          <p:cNvSpPr txBox="1"/>
          <p:nvPr/>
        </p:nvSpPr>
        <p:spPr>
          <a:xfrm>
            <a:off x="10158786" y="7116116"/>
            <a:ext cx="127679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t>therefore</a:t>
            </a:r>
          </a:p>
        </p:txBody>
      </p:sp>
      <p:sp>
        <p:nvSpPr>
          <p:cNvPr id="600" name="this code is O(N)"/>
          <p:cNvSpPr txBox="1"/>
          <p:nvPr/>
        </p:nvSpPr>
        <p:spPr>
          <a:xfrm>
            <a:off x="9657458" y="8331816"/>
            <a:ext cx="22794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this code is O(N)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Defining Big 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067629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Defining Big O</a:t>
            </a:r>
          </a:p>
        </p:txBody>
      </p:sp>
      <p:sp>
        <p:nvSpPr>
          <p:cNvPr id="603" name="f(N) ≤ C * g(N)"/>
          <p:cNvSpPr txBox="1"/>
          <p:nvPr/>
        </p:nvSpPr>
        <p:spPr>
          <a:xfrm>
            <a:off x="2938971" y="1986831"/>
            <a:ext cx="2520852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C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</a:p>
        </p:txBody>
      </p:sp>
      <p:sp>
        <p:nvSpPr>
          <p:cNvPr id="604" name="If"/>
          <p:cNvSpPr txBox="1"/>
          <p:nvPr/>
        </p:nvSpPr>
        <p:spPr>
          <a:xfrm>
            <a:off x="1350540" y="1993274"/>
            <a:ext cx="398190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If</a:t>
            </a:r>
          </a:p>
        </p:txBody>
      </p:sp>
      <p:sp>
        <p:nvSpPr>
          <p:cNvPr id="605" name="for large N values and some fixed constant C"/>
          <p:cNvSpPr txBox="1"/>
          <p:nvPr/>
        </p:nvSpPr>
        <p:spPr>
          <a:xfrm>
            <a:off x="5859971" y="1999624"/>
            <a:ext cx="653809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 i="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for large N values and some fixed </a:t>
            </a:r>
            <a:r>
              <a:rPr u="sng"/>
              <a:t>constant</a:t>
            </a:r>
            <a:r>
              <a:t> C</a:t>
            </a:r>
          </a:p>
        </p:txBody>
      </p:sp>
      <p:sp>
        <p:nvSpPr>
          <p:cNvPr id="606" name="f(N) ∈ O(g(N))"/>
          <p:cNvSpPr txBox="1"/>
          <p:nvPr/>
        </p:nvSpPr>
        <p:spPr>
          <a:xfrm>
            <a:off x="2938971" y="3386554"/>
            <a:ext cx="2450903" cy="553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f(N)</a:t>
            </a:r>
            <a:r>
              <a:t> ∈ O(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g(N)</a:t>
            </a:r>
            <a:r>
              <a:t>)</a:t>
            </a:r>
          </a:p>
        </p:txBody>
      </p:sp>
      <p:sp>
        <p:nvSpPr>
          <p:cNvPr id="607" name="Then"/>
          <p:cNvSpPr txBox="1"/>
          <p:nvPr/>
        </p:nvSpPr>
        <p:spPr>
          <a:xfrm>
            <a:off x="1350540" y="3390274"/>
            <a:ext cx="111889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r>
              <a:t>Then</a:t>
            </a:r>
          </a:p>
        </p:txBody>
      </p:sp>
      <p:sp>
        <p:nvSpPr>
          <p:cNvPr id="608" name="Line"/>
          <p:cNvSpPr/>
          <p:nvPr/>
        </p:nvSpPr>
        <p:spPr>
          <a:xfrm>
            <a:off x="649710" y="4597400"/>
            <a:ext cx="1170537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09" name="4*N+5 ≤ 5 * N"/>
          <p:cNvSpPr txBox="1"/>
          <p:nvPr/>
        </p:nvSpPr>
        <p:spPr>
          <a:xfrm>
            <a:off x="9563734" y="5529601"/>
            <a:ext cx="2453507" cy="558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 b="0"/>
            </a:pPr>
            <a:r>
              <a:rPr>
                <a:solidFill>
                  <a:schemeClr val="accent1">
                    <a:lumOff val="-13575"/>
                  </a:schemeClr>
                </a:solidFill>
              </a:rPr>
              <a:t>4*N+5</a:t>
            </a:r>
            <a:r>
              <a:t> ≤ </a:t>
            </a:r>
            <a:r>
              <a:rPr>
                <a:solidFill>
                  <a:schemeClr val="accent6">
                    <a:satOff val="-15808"/>
                    <a:lumOff val="-17557"/>
                  </a:schemeClr>
                </a:solidFill>
              </a:rPr>
              <a:t>5</a:t>
            </a:r>
            <a:r>
              <a:t> *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</a:t>
            </a:r>
          </a:p>
        </p:txBody>
      </p:sp>
      <p:sp>
        <p:nvSpPr>
          <p:cNvPr id="610" name="[for big N values]"/>
          <p:cNvSpPr txBox="1"/>
          <p:nvPr/>
        </p:nvSpPr>
        <p:spPr>
          <a:xfrm>
            <a:off x="9703297" y="6005084"/>
            <a:ext cx="218777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[for big N values]</a:t>
            </a:r>
          </a:p>
        </p:txBody>
      </p:sp>
      <p:sp>
        <p:nvSpPr>
          <p:cNvPr id="611" name="Arrow"/>
          <p:cNvSpPr/>
          <p:nvPr/>
        </p:nvSpPr>
        <p:spPr>
          <a:xfrm rot="5400000">
            <a:off x="9958993" y="6077594"/>
            <a:ext cx="1676383" cy="2534246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12" name="therefore"/>
          <p:cNvSpPr txBox="1"/>
          <p:nvPr/>
        </p:nvSpPr>
        <p:spPr>
          <a:xfrm>
            <a:off x="10158786" y="7116116"/>
            <a:ext cx="127679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t>therefore</a:t>
            </a:r>
          </a:p>
        </p:txBody>
      </p:sp>
      <p:sp>
        <p:nvSpPr>
          <p:cNvPr id="613" name="this code is O(N)"/>
          <p:cNvSpPr txBox="1"/>
          <p:nvPr/>
        </p:nvSpPr>
        <p:spPr>
          <a:xfrm>
            <a:off x="9657458" y="8331816"/>
            <a:ext cx="22794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this code is O(N)</a:t>
            </a:r>
          </a:p>
        </p:txBody>
      </p:sp>
      <p:pic>
        <p:nvPicPr>
          <p:cNvPr id="614" name="Image" descr="Image"/>
          <p:cNvPicPr>
            <a:picLocks noChangeAspect="1"/>
          </p:cNvPicPr>
          <p:nvPr/>
        </p:nvPicPr>
        <p:blipFill>
          <a:blip r:embed="rId2"/>
          <a:srcRect t="21796"/>
          <a:stretch>
            <a:fillRect/>
          </a:stretch>
        </p:blipFill>
        <p:spPr>
          <a:xfrm>
            <a:off x="2362329" y="5190183"/>
            <a:ext cx="5345462" cy="3560771"/>
          </a:xfrm>
          <a:prstGeom prst="rect">
            <a:avLst/>
          </a:prstGeom>
          <a:ln w="12700">
            <a:miter lim="400000"/>
          </a:ln>
        </p:spPr>
      </p:pic>
      <p:sp>
        <p:nvSpPr>
          <p:cNvPr id="615" name="STEP"/>
          <p:cNvSpPr txBox="1"/>
          <p:nvPr/>
        </p:nvSpPr>
        <p:spPr>
          <a:xfrm>
            <a:off x="1392419" y="5168274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16" name="STEP"/>
          <p:cNvSpPr txBox="1"/>
          <p:nvPr/>
        </p:nvSpPr>
        <p:spPr>
          <a:xfrm>
            <a:off x="1392419" y="5587374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17" name="STEP"/>
          <p:cNvSpPr txBox="1"/>
          <p:nvPr/>
        </p:nvSpPr>
        <p:spPr>
          <a:xfrm>
            <a:off x="1392419" y="60219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18" name="STEP"/>
          <p:cNvSpPr txBox="1"/>
          <p:nvPr/>
        </p:nvSpPr>
        <p:spPr>
          <a:xfrm>
            <a:off x="1392419" y="64410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19" name="STEP"/>
          <p:cNvSpPr txBox="1"/>
          <p:nvPr/>
        </p:nvSpPr>
        <p:spPr>
          <a:xfrm>
            <a:off x="1392419" y="68855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20" name="STEP"/>
          <p:cNvSpPr txBox="1"/>
          <p:nvPr/>
        </p:nvSpPr>
        <p:spPr>
          <a:xfrm>
            <a:off x="1392419" y="73554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21" name="STEP"/>
          <p:cNvSpPr txBox="1"/>
          <p:nvPr/>
        </p:nvSpPr>
        <p:spPr>
          <a:xfrm>
            <a:off x="1392419" y="77999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22" name="STEP"/>
          <p:cNvSpPr txBox="1"/>
          <p:nvPr/>
        </p:nvSpPr>
        <p:spPr>
          <a:xfrm>
            <a:off x="1392419" y="8257182"/>
            <a:ext cx="74577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STEP</a:t>
            </a:r>
          </a:p>
        </p:txBody>
      </p:sp>
      <p:sp>
        <p:nvSpPr>
          <p:cNvPr id="623" name="For N elements, there will be between 2*N+5 and 4*N+5 steps"/>
          <p:cNvSpPr txBox="1"/>
          <p:nvPr/>
        </p:nvSpPr>
        <p:spPr>
          <a:xfrm>
            <a:off x="386067" y="8774395"/>
            <a:ext cx="8328124" cy="459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For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N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elements, there will be between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2*N+5</a:t>
            </a:r>
            <a:r>
              <a:t>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and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4*N+5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 steps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Analysis of Algorithms: Key Idea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Analysis of Algorithms: Key Ideas</a:t>
            </a:r>
          </a:p>
        </p:txBody>
      </p:sp>
      <p:sp>
        <p:nvSpPr>
          <p:cNvPr id="626" name="complexity: relationship between input size and steps executed…"/>
          <p:cNvSpPr txBox="1">
            <a:spLocks noGrp="1"/>
          </p:cNvSpPr>
          <p:nvPr>
            <p:ph type="body" idx="1"/>
          </p:nvPr>
        </p:nvSpPr>
        <p:spPr>
          <a:xfrm>
            <a:off x="952500" y="1460896"/>
            <a:ext cx="11772553" cy="4772421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1500"/>
              </a:spcBef>
              <a:buSzTx/>
              <a:buNone/>
              <a:defRPr sz="2900">
                <a:solidFill>
                  <a:schemeClr val="accent1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complexity</a:t>
            </a:r>
            <a:r>
              <a:t>: </a:t>
            </a:r>
            <a:r>
              <a:rPr>
                <a:solidFill>
                  <a:srgbClr val="000000"/>
                </a:solidFill>
              </a:rPr>
              <a:t>relationship between input size and steps executed </a:t>
            </a:r>
          </a:p>
          <a:p>
            <a:pPr marL="0" indent="0">
              <a:spcBef>
                <a:spcPts val="1500"/>
              </a:spcBef>
              <a:buSzTx/>
              <a:buNone/>
              <a:defRPr sz="2900">
                <a:solidFill>
                  <a:schemeClr val="accent1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step</a:t>
            </a:r>
            <a:r>
              <a:t>: </a:t>
            </a:r>
            <a:r>
              <a:rPr>
                <a:solidFill>
                  <a:srgbClr val="000000"/>
                </a:solidFill>
              </a:rPr>
              <a:t>an operation of bounded cost (doesn't scale with input size)</a:t>
            </a:r>
          </a:p>
          <a:p>
            <a:pPr marL="0" indent="0">
              <a:spcBef>
                <a:spcPts val="1500"/>
              </a:spcBef>
              <a:buSzTx/>
              <a:buNone/>
              <a:defRPr sz="2900">
                <a:solidFill>
                  <a:schemeClr val="accent1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asymptotic analysis</a:t>
            </a:r>
            <a:r>
              <a:t>: </a:t>
            </a:r>
            <a:r>
              <a:rPr>
                <a:solidFill>
                  <a:srgbClr val="000000"/>
                </a:solidFill>
              </a:rPr>
              <a:t>we only care about very large N values for complexity (for example, assume a big list)</a:t>
            </a:r>
          </a:p>
          <a:p>
            <a:pPr marL="0" indent="0">
              <a:spcBef>
                <a:spcPts val="1500"/>
              </a:spcBef>
              <a:buSzTx/>
              <a:buNone/>
              <a:defRPr sz="2900">
                <a:solidFill>
                  <a:schemeClr val="accent1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worst-case</a:t>
            </a:r>
            <a:r>
              <a:t>: </a:t>
            </a:r>
            <a:r>
              <a:rPr>
                <a:solidFill>
                  <a:srgbClr val="000000"/>
                </a:solidFill>
              </a:rPr>
              <a:t>we'll usually assume the worst arrangement of data because it's harder to do an average case analysis (for example, assume search target at the end of a list)</a:t>
            </a:r>
          </a:p>
          <a:p>
            <a:pPr marL="0" indent="0">
              <a:spcBef>
                <a:spcPts val="1500"/>
              </a:spcBef>
              <a:buSzTx/>
              <a:buNone/>
              <a:defRPr sz="2900">
                <a:solidFill>
                  <a:schemeClr val="accent1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latin typeface="Gill Sans"/>
                <a:ea typeface="Gill Sans"/>
                <a:cs typeface="Gill Sans"/>
                <a:sym typeface="Gill Sans"/>
              </a:rPr>
              <a:t>big O</a:t>
            </a:r>
            <a:r>
              <a:t>:</a:t>
            </a:r>
            <a:r>
              <a:rPr>
                <a:solidFill>
                  <a:srgbClr val="000000"/>
                </a:solidFill>
              </a:rPr>
              <a:t> if </a:t>
            </a:r>
            <a:r>
              <a: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f(N) ≤ C * g(N)</a:t>
            </a:r>
            <a:r>
              <a:rPr>
                <a:solidFill>
                  <a:srgbClr val="000000"/>
                </a:solidFill>
              </a:rPr>
              <a:t> for large N values and some fixed constant </a:t>
            </a:r>
            <a:r>
              <a: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C</a:t>
            </a:r>
            <a:r>
              <a:rPr>
                <a:solidFill>
                  <a:srgbClr val="000000"/>
                </a:solidFill>
              </a:rPr>
              <a:t>,</a:t>
            </a:r>
            <a:br>
              <a:rPr>
                <a:solidFill>
                  <a:srgbClr val="000000"/>
                </a:solidFill>
              </a:rPr>
            </a:br>
            <a:r>
              <a: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big O</a:t>
            </a:r>
            <a:r>
              <a:rPr>
                <a:solidFill>
                  <a:srgbClr val="FFFFFF"/>
                </a:solidFill>
              </a:rPr>
              <a:t>: </a:t>
            </a:r>
            <a:r>
              <a:rPr>
                <a:solidFill>
                  <a:srgbClr val="000000"/>
                </a:solidFill>
              </a:rPr>
              <a:t>then </a:t>
            </a:r>
            <a:r>
              <a: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f(N) ∈ O(g(N)) 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hings that affect performance (total time to run):…"/>
          <p:cNvSpPr txBox="1">
            <a:spLocks noGrp="1"/>
          </p:cNvSpPr>
          <p:nvPr>
            <p:ph type="body" idx="1"/>
          </p:nvPr>
        </p:nvSpPr>
        <p:spPr>
          <a:xfrm>
            <a:off x="952500" y="1968896"/>
            <a:ext cx="11099800" cy="492048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 sz="3500"/>
            </a:pPr>
            <a:r>
              <a:t>Things that affect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performance </a:t>
            </a:r>
            <a:r>
              <a:t>(total time to run):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speed of the computer (CPU, etc)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speed of Python (quality+efficiency of interpretation)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algorithm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:</a:t>
            </a:r>
            <a:r>
              <a:t> strategy for solving the problem</a:t>
            </a:r>
          </a:p>
          <a:p>
            <a:pPr marL="495300" lvl="2" indent="-368300">
              <a:buSzPct val="80000"/>
              <a:buChar char="-"/>
              <a:defRPr sz="35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input size:</a:t>
            </a:r>
            <a:r>
              <a:t> how much data do we have?</a:t>
            </a:r>
          </a:p>
        </p:txBody>
      </p:sp>
      <p:sp>
        <p:nvSpPr>
          <p:cNvPr id="132" name="Performance vs. Complexit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Performance vs. Complexity</a:t>
            </a:r>
          </a:p>
        </p:txBody>
      </p:sp>
      <p:sp>
        <p:nvSpPr>
          <p:cNvPr id="133" name="Callout"/>
          <p:cNvSpPr/>
          <p:nvPr/>
        </p:nvSpPr>
        <p:spPr>
          <a:xfrm>
            <a:off x="802763" y="4993147"/>
            <a:ext cx="8465741" cy="30007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31" y="0"/>
                </a:moveTo>
                <a:cubicBezTo>
                  <a:pt x="103" y="0"/>
                  <a:pt x="0" y="291"/>
                  <a:pt x="0" y="651"/>
                </a:cubicBezTo>
                <a:lnTo>
                  <a:pt x="0" y="12398"/>
                </a:lnTo>
                <a:cubicBezTo>
                  <a:pt x="0" y="12759"/>
                  <a:pt x="103" y="13050"/>
                  <a:pt x="231" y="13050"/>
                </a:cubicBezTo>
                <a:lnTo>
                  <a:pt x="3186" y="13050"/>
                </a:lnTo>
                <a:lnTo>
                  <a:pt x="3648" y="21600"/>
                </a:lnTo>
                <a:lnTo>
                  <a:pt x="4110" y="13050"/>
                </a:lnTo>
                <a:lnTo>
                  <a:pt x="21369" y="13050"/>
                </a:lnTo>
                <a:cubicBezTo>
                  <a:pt x="21497" y="13050"/>
                  <a:pt x="21600" y="12759"/>
                  <a:pt x="21600" y="12398"/>
                </a:cubicBezTo>
                <a:lnTo>
                  <a:pt x="21600" y="651"/>
                </a:lnTo>
                <a:cubicBezTo>
                  <a:pt x="21600" y="291"/>
                  <a:pt x="21497" y="0"/>
                  <a:pt x="21369" y="0"/>
                </a:cubicBezTo>
                <a:lnTo>
                  <a:pt x="231" y="0"/>
                </a:lnTo>
                <a:close/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4" name="complexity analysis: how many steps must the algorithm perform, as a function of input size?"/>
          <p:cNvSpPr txBox="1"/>
          <p:nvPr/>
        </p:nvSpPr>
        <p:spPr>
          <a:xfrm>
            <a:off x="1348435" y="7980153"/>
            <a:ext cx="7010179" cy="9171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800" b="0"/>
            </a:pP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complexity analysis:</a:t>
            </a:r>
            <a:r>
              <a:t> </a:t>
            </a:r>
            <a:r>
              <a:rPr>
                <a:latin typeface="Gill Sans Light"/>
                <a:ea typeface="Gill Sans Light"/>
                <a:cs typeface="Gill Sans Light"/>
                <a:sym typeface="Gill Sans Light"/>
              </a:rPr>
              <a:t>how many steps must the algorithm perform, as a function of input size?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350" y="2432050"/>
            <a:ext cx="7531100" cy="4940300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algorithm B"/>
          <p:cNvSpPr txBox="1"/>
          <p:nvPr/>
        </p:nvSpPr>
        <p:spPr>
          <a:xfrm>
            <a:off x="5732809" y="2159598"/>
            <a:ext cx="15391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B</a:t>
            </a:r>
          </a:p>
        </p:txBody>
      </p:sp>
      <p:sp>
        <p:nvSpPr>
          <p:cNvPr id="138" name="algorithm A"/>
          <p:cNvSpPr txBox="1"/>
          <p:nvPr/>
        </p:nvSpPr>
        <p:spPr>
          <a:xfrm>
            <a:off x="5732214" y="5805766"/>
            <a:ext cx="15403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A</a:t>
            </a:r>
          </a:p>
        </p:txBody>
      </p:sp>
      <p:sp>
        <p:nvSpPr>
          <p:cNvPr id="139" name="Do you prefer A or B?"/>
          <p:cNvSpPr txBox="1"/>
          <p:nvPr/>
        </p:nvSpPr>
        <p:spPr>
          <a:xfrm>
            <a:off x="3777357" y="8446068"/>
            <a:ext cx="5450087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Do you prefer A or B?</a:t>
            </a:r>
          </a:p>
        </p:txBody>
      </p:sp>
      <p:sp>
        <p:nvSpPr>
          <p:cNvPr id="140" name="Which algorithm is better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Which algorithm is better?</a:t>
            </a:r>
          </a:p>
        </p:txBody>
      </p:sp>
      <p:sp>
        <p:nvSpPr>
          <p:cNvPr id="141" name="fewer steps…"/>
          <p:cNvSpPr txBox="1"/>
          <p:nvPr/>
        </p:nvSpPr>
        <p:spPr>
          <a:xfrm>
            <a:off x="466896" y="4470400"/>
            <a:ext cx="1527870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fewer steps</a:t>
            </a:r>
          </a:p>
          <a:p>
            <a:pPr>
              <a:defRPr b="0"/>
            </a:pPr>
            <a:r>
              <a:t>is faster</a:t>
            </a:r>
          </a:p>
        </p:txBody>
      </p:sp>
      <p:sp>
        <p:nvSpPr>
          <p:cNvPr id="142" name="Line"/>
          <p:cNvSpPr/>
          <p:nvPr/>
        </p:nvSpPr>
        <p:spPr>
          <a:xfrm flipH="1">
            <a:off x="2042870" y="2800377"/>
            <a:ext cx="1" cy="383483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Which algorithm is better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Which algorithm is better?</a:t>
            </a:r>
          </a:p>
        </p:txBody>
      </p:sp>
      <p:pic>
        <p:nvPicPr>
          <p:cNvPr id="14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300" y="2381250"/>
            <a:ext cx="7696200" cy="4991100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algorithm A"/>
          <p:cNvSpPr txBox="1"/>
          <p:nvPr/>
        </p:nvSpPr>
        <p:spPr>
          <a:xfrm>
            <a:off x="7457530" y="2999284"/>
            <a:ext cx="15403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A</a:t>
            </a:r>
          </a:p>
        </p:txBody>
      </p:sp>
      <p:sp>
        <p:nvSpPr>
          <p:cNvPr id="147" name="algorithm B"/>
          <p:cNvSpPr txBox="1"/>
          <p:nvPr/>
        </p:nvSpPr>
        <p:spPr>
          <a:xfrm>
            <a:off x="7889454" y="5637024"/>
            <a:ext cx="15391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B</a:t>
            </a:r>
          </a:p>
        </p:txBody>
      </p:sp>
      <p:sp>
        <p:nvSpPr>
          <p:cNvPr id="148" name="Do you prefer A or B?"/>
          <p:cNvSpPr txBox="1"/>
          <p:nvPr/>
        </p:nvSpPr>
        <p:spPr>
          <a:xfrm>
            <a:off x="3777357" y="8446068"/>
            <a:ext cx="5450087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Do you prefer A or B?</a:t>
            </a:r>
          </a:p>
        </p:txBody>
      </p:sp>
      <p:sp>
        <p:nvSpPr>
          <p:cNvPr id="149" name="fewer steps…"/>
          <p:cNvSpPr txBox="1"/>
          <p:nvPr/>
        </p:nvSpPr>
        <p:spPr>
          <a:xfrm>
            <a:off x="466896" y="4470400"/>
            <a:ext cx="1527870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fewer steps</a:t>
            </a:r>
          </a:p>
          <a:p>
            <a:pPr>
              <a:defRPr b="0"/>
            </a:pPr>
            <a:r>
              <a:t>is faster</a:t>
            </a:r>
          </a:p>
        </p:txBody>
      </p:sp>
      <p:sp>
        <p:nvSpPr>
          <p:cNvPr id="150" name="Line"/>
          <p:cNvSpPr/>
          <p:nvPr/>
        </p:nvSpPr>
        <p:spPr>
          <a:xfrm flipH="1">
            <a:off x="2042870" y="2800377"/>
            <a:ext cx="1" cy="383483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Which algorithm is better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Which algorithm is better?</a:t>
            </a:r>
          </a:p>
        </p:txBody>
      </p:sp>
      <p:pic>
        <p:nvPicPr>
          <p:cNvPr id="15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300" y="2381250"/>
            <a:ext cx="7696200" cy="4991100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algorithm A"/>
          <p:cNvSpPr txBox="1"/>
          <p:nvPr/>
        </p:nvSpPr>
        <p:spPr>
          <a:xfrm>
            <a:off x="7457530" y="2999284"/>
            <a:ext cx="15403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A</a:t>
            </a:r>
          </a:p>
        </p:txBody>
      </p:sp>
      <p:sp>
        <p:nvSpPr>
          <p:cNvPr id="155" name="algorithm B"/>
          <p:cNvSpPr txBox="1"/>
          <p:nvPr/>
        </p:nvSpPr>
        <p:spPr>
          <a:xfrm>
            <a:off x="7889454" y="5637024"/>
            <a:ext cx="15391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B</a:t>
            </a:r>
          </a:p>
        </p:txBody>
      </p:sp>
      <p:sp>
        <p:nvSpPr>
          <p:cNvPr id="156" name="Line"/>
          <p:cNvSpPr/>
          <p:nvPr/>
        </p:nvSpPr>
        <p:spPr>
          <a:xfrm flipV="1">
            <a:off x="5785692" y="2767338"/>
            <a:ext cx="1" cy="3915338"/>
          </a:xfrm>
          <a:prstGeom prst="line">
            <a:avLst/>
          </a:prstGeom>
          <a:ln w="254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7" name="crossover point"/>
          <p:cNvSpPr txBox="1"/>
          <p:nvPr/>
        </p:nvSpPr>
        <p:spPr>
          <a:xfrm>
            <a:off x="4761234" y="2298537"/>
            <a:ext cx="204891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crossover point</a:t>
            </a:r>
          </a:p>
        </p:txBody>
      </p:sp>
      <p:sp>
        <p:nvSpPr>
          <p:cNvPr id="158" name="fewer steps…"/>
          <p:cNvSpPr txBox="1"/>
          <p:nvPr/>
        </p:nvSpPr>
        <p:spPr>
          <a:xfrm>
            <a:off x="466896" y="4470400"/>
            <a:ext cx="1527870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fewer steps</a:t>
            </a:r>
          </a:p>
          <a:p>
            <a:pPr>
              <a:defRPr b="0"/>
            </a:pPr>
            <a:r>
              <a:t>is faster</a:t>
            </a:r>
          </a:p>
        </p:txBody>
      </p:sp>
      <p:sp>
        <p:nvSpPr>
          <p:cNvPr id="159" name="Line"/>
          <p:cNvSpPr/>
          <p:nvPr/>
        </p:nvSpPr>
        <p:spPr>
          <a:xfrm flipH="1">
            <a:off x="2042870" y="2800377"/>
            <a:ext cx="1" cy="383483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Which algorithm is better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8383935" cy="902345"/>
          </a:xfrm>
          <a:prstGeom prst="rect">
            <a:avLst/>
          </a:prstGeom>
        </p:spPr>
        <p:txBody>
          <a:bodyPr/>
          <a:lstStyle>
            <a:lvl1pPr algn="l">
              <a:defRPr sz="4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Which algorithm is better?</a:t>
            </a:r>
          </a:p>
        </p:txBody>
      </p:sp>
      <p:pic>
        <p:nvPicPr>
          <p:cNvPr id="16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300" y="2381250"/>
            <a:ext cx="7696200" cy="4991100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algorithm A"/>
          <p:cNvSpPr txBox="1"/>
          <p:nvPr/>
        </p:nvSpPr>
        <p:spPr>
          <a:xfrm>
            <a:off x="7457530" y="2999284"/>
            <a:ext cx="15403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A</a:t>
            </a:r>
          </a:p>
        </p:txBody>
      </p:sp>
      <p:sp>
        <p:nvSpPr>
          <p:cNvPr id="164" name="algorithm B"/>
          <p:cNvSpPr txBox="1"/>
          <p:nvPr/>
        </p:nvSpPr>
        <p:spPr>
          <a:xfrm>
            <a:off x="7889454" y="5637024"/>
            <a:ext cx="15391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algorithm B</a:t>
            </a:r>
          </a:p>
        </p:txBody>
      </p:sp>
      <p:sp>
        <p:nvSpPr>
          <p:cNvPr id="165" name="What is the asymptotic behavior of the function?"/>
          <p:cNvSpPr txBox="1"/>
          <p:nvPr/>
        </p:nvSpPr>
        <p:spPr>
          <a:xfrm>
            <a:off x="2564010" y="8655618"/>
            <a:ext cx="7876780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r>
              <a:t>What is the asymptotic behavior of the function?</a:t>
            </a:r>
          </a:p>
        </p:txBody>
      </p:sp>
      <p:sp>
        <p:nvSpPr>
          <p:cNvPr id="166" name="Line"/>
          <p:cNvSpPr/>
          <p:nvPr/>
        </p:nvSpPr>
        <p:spPr>
          <a:xfrm flipV="1">
            <a:off x="5785692" y="2767338"/>
            <a:ext cx="1" cy="3915338"/>
          </a:xfrm>
          <a:prstGeom prst="line">
            <a:avLst/>
          </a:prstGeom>
          <a:ln w="254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7" name="crossover point"/>
          <p:cNvSpPr txBox="1"/>
          <p:nvPr/>
        </p:nvSpPr>
        <p:spPr>
          <a:xfrm>
            <a:off x="4761234" y="2298537"/>
            <a:ext cx="204891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crossover point</a:t>
            </a:r>
          </a:p>
        </p:txBody>
      </p:sp>
      <p:sp>
        <p:nvSpPr>
          <p:cNvPr id="168" name="Line"/>
          <p:cNvSpPr/>
          <p:nvPr/>
        </p:nvSpPr>
        <p:spPr>
          <a:xfrm>
            <a:off x="7277187" y="7441500"/>
            <a:ext cx="3111646" cy="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9" name="complexity analysis only cares about &quot;big&quot; inputs"/>
          <p:cNvSpPr txBox="1"/>
          <p:nvPr/>
        </p:nvSpPr>
        <p:spPr>
          <a:xfrm>
            <a:off x="7021698" y="7447153"/>
            <a:ext cx="362262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complexity analysis only cares about "big" inputs</a:t>
            </a:r>
          </a:p>
        </p:txBody>
      </p:sp>
      <p:sp>
        <p:nvSpPr>
          <p:cNvPr id="170" name="you might still reasonably care about this portion!"/>
          <p:cNvSpPr txBox="1"/>
          <p:nvPr/>
        </p:nvSpPr>
        <p:spPr>
          <a:xfrm>
            <a:off x="3016288" y="1173762"/>
            <a:ext cx="362262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you might still reasonably care about this portion!</a:t>
            </a:r>
          </a:p>
        </p:txBody>
      </p:sp>
      <p:sp>
        <p:nvSpPr>
          <p:cNvPr id="171" name="Line"/>
          <p:cNvSpPr/>
          <p:nvPr/>
        </p:nvSpPr>
        <p:spPr>
          <a:xfrm flipH="1" flipV="1">
            <a:off x="3992869" y="2064940"/>
            <a:ext cx="1720262" cy="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2" name="fewer steps…"/>
          <p:cNvSpPr txBox="1"/>
          <p:nvPr/>
        </p:nvSpPr>
        <p:spPr>
          <a:xfrm>
            <a:off x="466896" y="4470400"/>
            <a:ext cx="1527870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fewer steps</a:t>
            </a:r>
          </a:p>
          <a:p>
            <a:pPr>
              <a:defRPr b="0"/>
            </a:pPr>
            <a:r>
              <a:t>is faster</a:t>
            </a:r>
          </a:p>
        </p:txBody>
      </p:sp>
      <p:sp>
        <p:nvSpPr>
          <p:cNvPr id="173" name="Line"/>
          <p:cNvSpPr/>
          <p:nvPr/>
        </p:nvSpPr>
        <p:spPr>
          <a:xfrm flipH="1">
            <a:off x="2042870" y="2800377"/>
            <a:ext cx="1" cy="383483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2402</Words>
  <Application>Microsoft Office PowerPoint</Application>
  <PresentationFormat>Custom</PresentationFormat>
  <Paragraphs>425</Paragraphs>
  <Slides>43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Courier</vt:lpstr>
      <vt:lpstr>Gill Sans</vt:lpstr>
      <vt:lpstr>Gill Sans Light</vt:lpstr>
      <vt:lpstr>Gill Sans SemiBold</vt:lpstr>
      <vt:lpstr>White</vt:lpstr>
      <vt:lpstr>[320] Complexity + Big O</vt:lpstr>
      <vt:lpstr>Outline</vt:lpstr>
      <vt:lpstr>Performance vs. Complexity</vt:lpstr>
      <vt:lpstr>Performance vs. Complexity</vt:lpstr>
      <vt:lpstr>Performance vs. Complexity</vt:lpstr>
      <vt:lpstr>Which algorithm is better?</vt:lpstr>
      <vt:lpstr>Which algorithm is better?</vt:lpstr>
      <vt:lpstr>Which algorithm is better?</vt:lpstr>
      <vt:lpstr>Which algorithm is better?</vt:lpstr>
      <vt:lpstr>Performance vs. Complexity</vt:lpstr>
      <vt:lpstr>Outline</vt:lpstr>
      <vt:lpstr>What is a step?</vt:lpstr>
      <vt:lpstr>What is a step?</vt:lpstr>
      <vt:lpstr>What is a step?</vt:lpstr>
      <vt:lpstr>What is a step?</vt:lpstr>
      <vt:lpstr>What is a step?</vt:lpstr>
      <vt:lpstr>What is a step?</vt:lpstr>
      <vt:lpstr>What is a step?</vt:lpstr>
      <vt:lpstr>What is a step?</vt:lpstr>
      <vt:lpstr>What is a step?</vt:lpstr>
      <vt:lpstr>Outline</vt:lpstr>
      <vt:lpstr>Counting Executed Steps</vt:lpstr>
      <vt:lpstr>Counting Executed Steps</vt:lpstr>
      <vt:lpstr>Counting Executed Steps</vt:lpstr>
      <vt:lpstr>Counting Executed Steps</vt:lpstr>
      <vt:lpstr>Counting Executed Steps</vt:lpstr>
      <vt:lpstr>Counting Executed Steps</vt:lpstr>
      <vt:lpstr>Counting Executed Steps</vt:lpstr>
      <vt:lpstr>Outline</vt:lpstr>
      <vt:lpstr>How fast?</vt:lpstr>
      <vt:lpstr>Big O Notation ("O" is for "order of growth")</vt:lpstr>
      <vt:lpstr>Big O Notation ("O" is for "order of growth")</vt:lpstr>
      <vt:lpstr>Big O Notation ("O" is for "order of growth")</vt:lpstr>
      <vt:lpstr>Defining Big O</vt:lpstr>
      <vt:lpstr>Defining Big O</vt:lpstr>
      <vt:lpstr>Defining Big O</vt:lpstr>
      <vt:lpstr>Defining Big O</vt:lpstr>
      <vt:lpstr>Defining Big O</vt:lpstr>
      <vt:lpstr>Outline</vt:lpstr>
      <vt:lpstr>Defining Big O</vt:lpstr>
      <vt:lpstr>Defining Big O</vt:lpstr>
      <vt:lpstr>Defining Big O</vt:lpstr>
      <vt:lpstr>Analysis of Algorithms: Key Ideas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[320] Complexity + Big O</dc:title>
  <dc:creator>Gurmail Singh</dc:creator>
  <cp:lastModifiedBy>Gurmail Singh</cp:lastModifiedBy>
  <cp:revision>4</cp:revision>
  <dcterms:modified xsi:type="dcterms:W3CDTF">2024-01-30T12:05:25Z</dcterms:modified>
</cp:coreProperties>
</file>